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74" r:id="rId3"/>
    <p:sldMasterId id="2147483687" r:id="rId4"/>
  </p:sldMasterIdLst>
  <p:notesMasterIdLst>
    <p:notesMasterId r:id="rId41"/>
  </p:notesMasterIdLst>
  <p:sldIdLst>
    <p:sldId id="256" r:id="rId5"/>
    <p:sldId id="257" r:id="rId6"/>
    <p:sldId id="287" r:id="rId7"/>
    <p:sldId id="259" r:id="rId8"/>
    <p:sldId id="258" r:id="rId9"/>
    <p:sldId id="260" r:id="rId10"/>
    <p:sldId id="261" r:id="rId11"/>
    <p:sldId id="288" r:id="rId12"/>
    <p:sldId id="262" r:id="rId13"/>
    <p:sldId id="266" r:id="rId14"/>
    <p:sldId id="289" r:id="rId15"/>
    <p:sldId id="267" r:id="rId16"/>
    <p:sldId id="268" r:id="rId17"/>
    <p:sldId id="274" r:id="rId18"/>
    <p:sldId id="275" r:id="rId19"/>
    <p:sldId id="290" r:id="rId20"/>
    <p:sldId id="276" r:id="rId21"/>
    <p:sldId id="292" r:id="rId22"/>
    <p:sldId id="278" r:id="rId23"/>
    <p:sldId id="279" r:id="rId24"/>
    <p:sldId id="280" r:id="rId25"/>
    <p:sldId id="293" r:id="rId26"/>
    <p:sldId id="282" r:id="rId27"/>
    <p:sldId id="283" r:id="rId28"/>
    <p:sldId id="294" r:id="rId29"/>
    <p:sldId id="295" r:id="rId30"/>
    <p:sldId id="296" r:id="rId31"/>
    <p:sldId id="297" r:id="rId32"/>
    <p:sldId id="298" r:id="rId33"/>
    <p:sldId id="299" r:id="rId34"/>
    <p:sldId id="300" r:id="rId35"/>
    <p:sldId id="301" r:id="rId36"/>
    <p:sldId id="302" r:id="rId37"/>
    <p:sldId id="303" r:id="rId38"/>
    <p:sldId id="304" r:id="rId39"/>
    <p:sldId id="286" r:id="rId40"/>
  </p:sldIdLst>
  <p:sldSz cx="10080625" cy="5670550"/>
  <p:notesSz cx="7559675" cy="106918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786">
          <p15:clr>
            <a:srgbClr val="000000"/>
          </p15:clr>
        </p15:guide>
        <p15:guide id="2" pos="3175">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hejUmjmn3t5ebYiwUSwUQ8HFIMh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689BB7-49AF-43B7-8A0F-C74F5878917C}">
  <a:tblStyle styleId="{8C689BB7-49AF-43B7-8A0F-C74F5878917C}"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CEAF0"/>
          </a:solidFill>
        </a:fill>
      </a:tcStyle>
    </a:wholeTbl>
    <a:band1H>
      <a:tcTxStyle/>
      <a:tcStyle>
        <a:tcBdr/>
        <a:fill>
          <a:solidFill>
            <a:srgbClr val="D7D2DF"/>
          </a:solidFill>
        </a:fill>
      </a:tcStyle>
    </a:band1H>
    <a:band2H>
      <a:tcTxStyle/>
      <a:tcStyle>
        <a:tcBdr/>
      </a:tcStyle>
    </a:band2H>
    <a:band1V>
      <a:tcTxStyle/>
      <a:tcStyle>
        <a:tcBdr/>
        <a:fill>
          <a:solidFill>
            <a:srgbClr val="D7D2DF"/>
          </a:solidFill>
        </a:fill>
      </a:tcStyle>
    </a:band1V>
    <a:band2V>
      <a:tcTxStyle/>
      <a:tcStyle>
        <a:tcBdr/>
      </a:tcStyle>
    </a:band2V>
    <a:lastCol>
      <a:tcTxStyle b="on" i="off">
        <a:font>
          <a:latin typeface="Arial"/>
          <a:ea typeface="Arial"/>
          <a:cs typeface="Arial"/>
        </a:font>
        <a:schemeClr val="lt1"/>
      </a:tcTxStyle>
      <a:tcStyle>
        <a:tcBdr/>
        <a:fill>
          <a:solidFill>
            <a:schemeClr val="accent4"/>
          </a:solidFill>
        </a:fill>
      </a:tcStyle>
    </a:lastCol>
    <a:firstCol>
      <a:tcTxStyle b="on" i="off">
        <a:font>
          <a:latin typeface="Arial"/>
          <a:ea typeface="Arial"/>
          <a:cs typeface="Arial"/>
        </a:font>
        <a:schemeClr val="lt1"/>
      </a:tcTxStyle>
      <a:tcStyle>
        <a:tcBdr/>
        <a:fill>
          <a:solidFill>
            <a:schemeClr val="accent4"/>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4"/>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4"/>
          </a:solidFill>
        </a:fill>
      </a:tcStyle>
    </a:firstRow>
    <a:neCell>
      <a:tcTxStyle/>
      <a:tcStyle>
        <a:tcBdr/>
      </a:tcStyle>
    </a:neCell>
    <a:nwCell>
      <a:tcTxStyle/>
      <a:tcStyle>
        <a:tcBdr/>
      </a:tcStyle>
    </a:nwCell>
  </a:tblStyle>
  <a:tblStyle styleId="{8B8DE59E-778B-46F9-A847-0402D7D5D188}"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F1F5"/>
          </a:solidFill>
        </a:fill>
      </a:tcStyle>
    </a:wholeTbl>
    <a:band1H>
      <a:tcTxStyle/>
      <a:tcStyle>
        <a:tcBdr/>
        <a:fill>
          <a:solidFill>
            <a:srgbClr val="CEE2EA"/>
          </a:solidFill>
        </a:fill>
      </a:tcStyle>
    </a:band1H>
    <a:band2H>
      <a:tcTxStyle/>
      <a:tcStyle>
        <a:tcBdr/>
      </a:tcStyle>
    </a:band2H>
    <a:band1V>
      <a:tcTxStyle/>
      <a:tcStyle>
        <a:tcBdr/>
        <a:fill>
          <a:solidFill>
            <a:srgbClr val="CEE2EA"/>
          </a:solidFill>
        </a:fill>
      </a:tcStyle>
    </a:band1V>
    <a:band2V>
      <a:tcTxStyle/>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a:tcStyle>
        <a:tcBdr/>
      </a:tcStyle>
    </a:neCell>
    <a:nwCell>
      <a:tcTxStyle/>
      <a:tcStyle>
        <a:tcBdr/>
      </a:tcStyle>
    </a:nwCell>
  </a:tblStyle>
  <a:tblStyle styleId="{2BF31ED2-2BEB-48A9-A036-A0E5F4A10F46}"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750" y="84"/>
      </p:cViewPr>
      <p:guideLst>
        <p:guide orient="horz" pos="1786"/>
        <p:guide pos="3175"/>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51"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260175" y="801875"/>
            <a:ext cx="5040025" cy="40094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55950" y="5078600"/>
            <a:ext cx="6047725" cy="48113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5922567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19: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1" name="Google Shape;491;p19: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20: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20: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2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2" name="Google Shape;642;p2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8" name="Google Shape;218;p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4: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4: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3: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4" name="Google Shape;224;p3: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5: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5: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3" name="Google Shape;273;p6: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7: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p7: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11: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7" name="Google Shape;417;p11: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12:notes"/>
          <p:cNvSpPr txBox="1">
            <a:spLocks noGrp="1"/>
          </p:cNvSpPr>
          <p:nvPr>
            <p:ph type="body" idx="1"/>
          </p:nvPr>
        </p:nvSpPr>
        <p:spPr>
          <a:xfrm>
            <a:off x="755950" y="5078600"/>
            <a:ext cx="6047725" cy="4811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6" name="Google Shape;426;p12:notes"/>
          <p:cNvSpPr>
            <a:spLocks noGrp="1" noRot="1" noChangeAspect="1"/>
          </p:cNvSpPr>
          <p:nvPr>
            <p:ph type="sldImg" idx="2"/>
          </p:nvPr>
        </p:nvSpPr>
        <p:spPr>
          <a:xfrm>
            <a:off x="217488" y="801688"/>
            <a:ext cx="7126287" cy="40100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8"/>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43"/>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42"/>
        <p:cNvGrpSpPr/>
        <p:nvPr/>
      </p:nvGrpSpPr>
      <p:grpSpPr>
        <a:xfrm>
          <a:off x="0" y="0"/>
          <a:ext cx="0" cy="0"/>
          <a:chOff x="0" y="0"/>
          <a:chExt cx="0" cy="0"/>
        </a:xfrm>
      </p:grpSpPr>
      <p:sp>
        <p:nvSpPr>
          <p:cNvPr id="43" name="Google Shape;43;p4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44"/>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4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4"/>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44"/>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48"/>
        <p:cNvGrpSpPr/>
        <p:nvPr/>
      </p:nvGrpSpPr>
      <p:grpSpPr>
        <a:xfrm>
          <a:off x="0" y="0"/>
          <a:ext cx="0" cy="0"/>
          <a:chOff x="0" y="0"/>
          <a:chExt cx="0" cy="0"/>
        </a:xfrm>
      </p:grpSpPr>
      <p:sp>
        <p:nvSpPr>
          <p:cNvPr id="49" name="Google Shape;49;p4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45"/>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45"/>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45"/>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45"/>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45"/>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45"/>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59"/>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6"/>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pic>
        <p:nvPicPr>
          <p:cNvPr id="4" name="Google Shape;221;p2">
            <a:extLst>
              <a:ext uri="{FF2B5EF4-FFF2-40B4-BE49-F238E27FC236}">
                <a16:creationId xmlns:a16="http://schemas.microsoft.com/office/drawing/2014/main" id="{9A897FB9-998D-4DFC-B96E-3D3BDBD90378}"/>
              </a:ext>
            </a:extLst>
          </p:cNvPr>
          <p:cNvPicPr preferRelativeResize="0"/>
          <p:nvPr userDrawn="1"/>
        </p:nvPicPr>
        <p:blipFill rotWithShape="1">
          <a:blip r:embed="rId2">
            <a:alphaModFix/>
          </a:blip>
          <a:srcRect/>
          <a:stretch/>
        </p:blipFill>
        <p:spPr>
          <a:xfrm>
            <a:off x="8626860" y="5250904"/>
            <a:ext cx="1752120" cy="35892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63"/>
        <p:cNvGrpSpPr/>
        <p:nvPr/>
      </p:nvGrpSpPr>
      <p:grpSpPr>
        <a:xfrm>
          <a:off x="0" y="0"/>
          <a:ext cx="0" cy="0"/>
          <a:chOff x="0" y="0"/>
          <a:chExt cx="0" cy="0"/>
        </a:xfrm>
      </p:grpSpPr>
      <p:sp>
        <p:nvSpPr>
          <p:cNvPr id="64" name="Google Shape;64;p4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47"/>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66"/>
        <p:cNvGrpSpPr/>
        <p:nvPr/>
      </p:nvGrpSpPr>
      <p:grpSpPr>
        <a:xfrm>
          <a:off x="0" y="0"/>
          <a:ext cx="0" cy="0"/>
          <a:chOff x="0" y="0"/>
          <a:chExt cx="0" cy="0"/>
        </a:xfrm>
      </p:grpSpPr>
      <p:sp>
        <p:nvSpPr>
          <p:cNvPr id="67" name="Google Shape;67;p4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48"/>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9" name="Google Shape;69;p48"/>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4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72"/>
        <p:cNvGrpSpPr/>
        <p:nvPr/>
      </p:nvGrpSpPr>
      <p:grpSpPr>
        <a:xfrm>
          <a:off x="0" y="0"/>
          <a:ext cx="0" cy="0"/>
          <a:chOff x="0" y="0"/>
          <a:chExt cx="0" cy="0"/>
        </a:xfrm>
      </p:grpSpPr>
      <p:sp>
        <p:nvSpPr>
          <p:cNvPr id="73" name="Google Shape;73;p50"/>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74"/>
        <p:cNvGrpSpPr/>
        <p:nvPr/>
      </p:nvGrpSpPr>
      <p:grpSpPr>
        <a:xfrm>
          <a:off x="0" y="0"/>
          <a:ext cx="0" cy="0"/>
          <a:chOff x="0" y="0"/>
          <a:chExt cx="0" cy="0"/>
        </a:xfrm>
      </p:grpSpPr>
      <p:sp>
        <p:nvSpPr>
          <p:cNvPr id="75" name="Google Shape;75;p5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1"/>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51"/>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51"/>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9"/>
        <p:cNvGrpSpPr/>
        <p:nvPr/>
      </p:nvGrpSpPr>
      <p:grpSpPr>
        <a:xfrm>
          <a:off x="0" y="0"/>
          <a:ext cx="0" cy="0"/>
          <a:chOff x="0" y="0"/>
          <a:chExt cx="0" cy="0"/>
        </a:xfrm>
      </p:grpSpPr>
      <p:sp>
        <p:nvSpPr>
          <p:cNvPr id="10" name="Google Shape;10;p3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 name="Google Shape;11;p35"/>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79"/>
        <p:cNvGrpSpPr/>
        <p:nvPr/>
      </p:nvGrpSpPr>
      <p:grpSpPr>
        <a:xfrm>
          <a:off x="0" y="0"/>
          <a:ext cx="0" cy="0"/>
          <a:chOff x="0" y="0"/>
          <a:chExt cx="0" cy="0"/>
        </a:xfrm>
      </p:grpSpPr>
      <p:sp>
        <p:nvSpPr>
          <p:cNvPr id="80" name="Google Shape;80;p5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52"/>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5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3" name="Google Shape;83;p52"/>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84"/>
        <p:cNvGrpSpPr/>
        <p:nvPr/>
      </p:nvGrpSpPr>
      <p:grpSpPr>
        <a:xfrm>
          <a:off x="0" y="0"/>
          <a:ext cx="0" cy="0"/>
          <a:chOff x="0" y="0"/>
          <a:chExt cx="0" cy="0"/>
        </a:xfrm>
      </p:grpSpPr>
      <p:sp>
        <p:nvSpPr>
          <p:cNvPr id="85" name="Google Shape;85;p5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5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7" name="Google Shape;87;p53"/>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8" name="Google Shape;88;p53"/>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89"/>
        <p:cNvGrpSpPr/>
        <p:nvPr/>
      </p:nvGrpSpPr>
      <p:grpSpPr>
        <a:xfrm>
          <a:off x="0" y="0"/>
          <a:ext cx="0" cy="0"/>
          <a:chOff x="0" y="0"/>
          <a:chExt cx="0" cy="0"/>
        </a:xfrm>
      </p:grpSpPr>
      <p:sp>
        <p:nvSpPr>
          <p:cNvPr id="90" name="Google Shape;90;p5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1" name="Google Shape;91;p54"/>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2" name="Google Shape;92;p54"/>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93"/>
        <p:cNvGrpSpPr/>
        <p:nvPr/>
      </p:nvGrpSpPr>
      <p:grpSpPr>
        <a:xfrm>
          <a:off x="0" y="0"/>
          <a:ext cx="0" cy="0"/>
          <a:chOff x="0" y="0"/>
          <a:chExt cx="0" cy="0"/>
        </a:xfrm>
      </p:grpSpPr>
      <p:sp>
        <p:nvSpPr>
          <p:cNvPr id="94" name="Google Shape;94;p5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5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5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55"/>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55"/>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99"/>
        <p:cNvGrpSpPr/>
        <p:nvPr/>
      </p:nvGrpSpPr>
      <p:grpSpPr>
        <a:xfrm>
          <a:off x="0" y="0"/>
          <a:ext cx="0" cy="0"/>
          <a:chOff x="0" y="0"/>
          <a:chExt cx="0" cy="0"/>
        </a:xfrm>
      </p:grpSpPr>
      <p:sp>
        <p:nvSpPr>
          <p:cNvPr id="100" name="Google Shape;100;p5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1" name="Google Shape;101;p56"/>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2" name="Google Shape;102;p56"/>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3" name="Google Shape;103;p56"/>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56"/>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5" name="Google Shape;105;p56"/>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56"/>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10"/>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11"/>
        <p:cNvGrpSpPr/>
        <p:nvPr/>
      </p:nvGrpSpPr>
      <p:grpSpPr>
        <a:xfrm>
          <a:off x="0" y="0"/>
          <a:ext cx="0" cy="0"/>
          <a:chOff x="0" y="0"/>
          <a:chExt cx="0" cy="0"/>
        </a:xfrm>
      </p:grpSpPr>
      <p:sp>
        <p:nvSpPr>
          <p:cNvPr id="112" name="Google Shape;112;p6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3" name="Google Shape;113;p68"/>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14"/>
        <p:cNvGrpSpPr/>
        <p:nvPr/>
      </p:nvGrpSpPr>
      <p:grpSpPr>
        <a:xfrm>
          <a:off x="0" y="0"/>
          <a:ext cx="0" cy="0"/>
          <a:chOff x="0" y="0"/>
          <a:chExt cx="0" cy="0"/>
        </a:xfrm>
      </p:grpSpPr>
      <p:sp>
        <p:nvSpPr>
          <p:cNvPr id="115" name="Google Shape;115;p6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6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17"/>
        <p:cNvGrpSpPr/>
        <p:nvPr/>
      </p:nvGrpSpPr>
      <p:grpSpPr>
        <a:xfrm>
          <a:off x="0" y="0"/>
          <a:ext cx="0" cy="0"/>
          <a:chOff x="0" y="0"/>
          <a:chExt cx="0" cy="0"/>
        </a:xfrm>
      </p:grpSpPr>
      <p:sp>
        <p:nvSpPr>
          <p:cNvPr id="118" name="Google Shape;118;p7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9" name="Google Shape;119;p70"/>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7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1"/>
        <p:cNvGrpSpPr/>
        <p:nvPr/>
      </p:nvGrpSpPr>
      <p:grpSpPr>
        <a:xfrm>
          <a:off x="0" y="0"/>
          <a:ext cx="0" cy="0"/>
          <a:chOff x="0" y="0"/>
          <a:chExt cx="0" cy="0"/>
        </a:xfrm>
      </p:grpSpPr>
      <p:sp>
        <p:nvSpPr>
          <p:cNvPr id="122" name="Google Shape;122;p7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2"/>
        <p:cNvGrpSpPr/>
        <p:nvPr/>
      </p:nvGrpSpPr>
      <p:grpSpPr>
        <a:xfrm>
          <a:off x="0" y="0"/>
          <a:ext cx="0" cy="0"/>
          <a:chOff x="0" y="0"/>
          <a:chExt cx="0" cy="0"/>
        </a:xfrm>
      </p:grpSpPr>
      <p:sp>
        <p:nvSpPr>
          <p:cNvPr id="13" name="Google Shape;13;p3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36"/>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23"/>
        <p:cNvGrpSpPr/>
        <p:nvPr/>
      </p:nvGrpSpPr>
      <p:grpSpPr>
        <a:xfrm>
          <a:off x="0" y="0"/>
          <a:ext cx="0" cy="0"/>
          <a:chOff x="0" y="0"/>
          <a:chExt cx="0" cy="0"/>
        </a:xfrm>
      </p:grpSpPr>
      <p:sp>
        <p:nvSpPr>
          <p:cNvPr id="124" name="Google Shape;124;p72"/>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25"/>
        <p:cNvGrpSpPr/>
        <p:nvPr/>
      </p:nvGrpSpPr>
      <p:grpSpPr>
        <a:xfrm>
          <a:off x="0" y="0"/>
          <a:ext cx="0" cy="0"/>
          <a:chOff x="0" y="0"/>
          <a:chExt cx="0" cy="0"/>
        </a:xfrm>
      </p:grpSpPr>
      <p:sp>
        <p:nvSpPr>
          <p:cNvPr id="126" name="Google Shape;126;p7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73"/>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 name="Google Shape;128;p73"/>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73"/>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30"/>
        <p:cNvGrpSpPr/>
        <p:nvPr/>
      </p:nvGrpSpPr>
      <p:grpSpPr>
        <a:xfrm>
          <a:off x="0" y="0"/>
          <a:ext cx="0" cy="0"/>
          <a:chOff x="0" y="0"/>
          <a:chExt cx="0" cy="0"/>
        </a:xfrm>
      </p:grpSpPr>
      <p:sp>
        <p:nvSpPr>
          <p:cNvPr id="131" name="Google Shape;131;p7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2" name="Google Shape;132;p74"/>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3" name="Google Shape;133;p7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4" name="Google Shape;134;p74"/>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35"/>
        <p:cNvGrpSpPr/>
        <p:nvPr/>
      </p:nvGrpSpPr>
      <p:grpSpPr>
        <a:xfrm>
          <a:off x="0" y="0"/>
          <a:ext cx="0" cy="0"/>
          <a:chOff x="0" y="0"/>
          <a:chExt cx="0" cy="0"/>
        </a:xfrm>
      </p:grpSpPr>
      <p:sp>
        <p:nvSpPr>
          <p:cNvPr id="136" name="Google Shape;136;p7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75"/>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8" name="Google Shape;138;p75"/>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75"/>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40"/>
        <p:cNvGrpSpPr/>
        <p:nvPr/>
      </p:nvGrpSpPr>
      <p:grpSpPr>
        <a:xfrm>
          <a:off x="0" y="0"/>
          <a:ext cx="0" cy="0"/>
          <a:chOff x="0" y="0"/>
          <a:chExt cx="0" cy="0"/>
        </a:xfrm>
      </p:grpSpPr>
      <p:sp>
        <p:nvSpPr>
          <p:cNvPr id="141" name="Google Shape;141;p7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76"/>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3" name="Google Shape;143;p76"/>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44"/>
        <p:cNvGrpSpPr/>
        <p:nvPr/>
      </p:nvGrpSpPr>
      <p:grpSpPr>
        <a:xfrm>
          <a:off x="0" y="0"/>
          <a:ext cx="0" cy="0"/>
          <a:chOff x="0" y="0"/>
          <a:chExt cx="0" cy="0"/>
        </a:xfrm>
      </p:grpSpPr>
      <p:sp>
        <p:nvSpPr>
          <p:cNvPr id="145" name="Google Shape;145;p7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77"/>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7" name="Google Shape;147;p77"/>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8" name="Google Shape;148;p77"/>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9" name="Google Shape;149;p77"/>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150"/>
        <p:cNvGrpSpPr/>
        <p:nvPr/>
      </p:nvGrpSpPr>
      <p:grpSpPr>
        <a:xfrm>
          <a:off x="0" y="0"/>
          <a:ext cx="0" cy="0"/>
          <a:chOff x="0" y="0"/>
          <a:chExt cx="0" cy="0"/>
        </a:xfrm>
      </p:grpSpPr>
      <p:sp>
        <p:nvSpPr>
          <p:cNvPr id="151" name="Google Shape;151;p7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78"/>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3" name="Google Shape;153;p78"/>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4" name="Google Shape;154;p78"/>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78"/>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78"/>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78"/>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1"/>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type="tx">
  <p:cSld name="TITLE_AND_BODY">
    <p:spTree>
      <p:nvGrpSpPr>
        <p:cNvPr id="1" name="Shape 162"/>
        <p:cNvGrpSpPr/>
        <p:nvPr/>
      </p:nvGrpSpPr>
      <p:grpSpPr>
        <a:xfrm>
          <a:off x="0" y="0"/>
          <a:ext cx="0" cy="0"/>
          <a:chOff x="0" y="0"/>
          <a:chExt cx="0" cy="0"/>
        </a:xfrm>
      </p:grpSpPr>
      <p:sp>
        <p:nvSpPr>
          <p:cNvPr id="163" name="Google Shape;163;p5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57"/>
          <p:cNvSpPr txBox="1">
            <a:spLocks noGrp="1"/>
          </p:cNvSpPr>
          <p:nvPr>
            <p:ph type="subTitle" idx="1"/>
          </p:nvPr>
        </p:nvSpPr>
        <p:spPr>
          <a:xfrm>
            <a:off x="504000" y="1326600"/>
            <a:ext cx="9072000" cy="32886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Content" type="obj">
  <p:cSld name="OBJECT">
    <p:spTree>
      <p:nvGrpSpPr>
        <p:cNvPr id="1" name="Shape 165"/>
        <p:cNvGrpSpPr/>
        <p:nvPr/>
      </p:nvGrpSpPr>
      <p:grpSpPr>
        <a:xfrm>
          <a:off x="0" y="0"/>
          <a:ext cx="0" cy="0"/>
          <a:chOff x="0" y="0"/>
          <a:chExt cx="0" cy="0"/>
        </a:xfrm>
      </p:grpSpPr>
      <p:sp>
        <p:nvSpPr>
          <p:cNvPr id="166" name="Google Shape;166;p5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58"/>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5"/>
        <p:cNvGrpSpPr/>
        <p:nvPr/>
      </p:nvGrpSpPr>
      <p:grpSpPr>
        <a:xfrm>
          <a:off x="0" y="0"/>
          <a:ext cx="0" cy="0"/>
          <a:chOff x="0" y="0"/>
          <a:chExt cx="0" cy="0"/>
        </a:xfrm>
      </p:grpSpPr>
      <p:sp>
        <p:nvSpPr>
          <p:cNvPr id="16" name="Google Shape;16;p3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2 Content" type="twoObj">
  <p:cSld name="TWO_OBJECTS">
    <p:spTree>
      <p:nvGrpSpPr>
        <p:cNvPr id="1" name="Shape 168"/>
        <p:cNvGrpSpPr/>
        <p:nvPr/>
      </p:nvGrpSpPr>
      <p:grpSpPr>
        <a:xfrm>
          <a:off x="0" y="0"/>
          <a:ext cx="0" cy="0"/>
          <a:chOff x="0" y="0"/>
          <a:chExt cx="0" cy="0"/>
        </a:xfrm>
      </p:grpSpPr>
      <p:sp>
        <p:nvSpPr>
          <p:cNvPr id="169" name="Google Shape;169;p5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0" name="Google Shape;170;p59"/>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1" name="Google Shape;171;p59"/>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2"/>
        <p:cNvGrpSpPr/>
        <p:nvPr/>
      </p:nvGrpSpPr>
      <p:grpSpPr>
        <a:xfrm>
          <a:off x="0" y="0"/>
          <a:ext cx="0" cy="0"/>
          <a:chOff x="0" y="0"/>
          <a:chExt cx="0" cy="0"/>
        </a:xfrm>
      </p:grpSpPr>
      <p:sp>
        <p:nvSpPr>
          <p:cNvPr id="173" name="Google Shape;173;p6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174"/>
        <p:cNvGrpSpPr/>
        <p:nvPr/>
      </p:nvGrpSpPr>
      <p:grpSpPr>
        <a:xfrm>
          <a:off x="0" y="0"/>
          <a:ext cx="0" cy="0"/>
          <a:chOff x="0" y="0"/>
          <a:chExt cx="0" cy="0"/>
        </a:xfrm>
      </p:grpSpPr>
      <p:sp>
        <p:nvSpPr>
          <p:cNvPr id="175" name="Google Shape;175;p61"/>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176"/>
        <p:cNvGrpSpPr/>
        <p:nvPr/>
      </p:nvGrpSpPr>
      <p:grpSpPr>
        <a:xfrm>
          <a:off x="0" y="0"/>
          <a:ext cx="0" cy="0"/>
          <a:chOff x="0" y="0"/>
          <a:chExt cx="0" cy="0"/>
        </a:xfrm>
      </p:grpSpPr>
      <p:sp>
        <p:nvSpPr>
          <p:cNvPr id="177" name="Google Shape;177;p6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8" name="Google Shape;178;p6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9" name="Google Shape;179;p62"/>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0" name="Google Shape;180;p62"/>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81"/>
        <p:cNvGrpSpPr/>
        <p:nvPr/>
      </p:nvGrpSpPr>
      <p:grpSpPr>
        <a:xfrm>
          <a:off x="0" y="0"/>
          <a:ext cx="0" cy="0"/>
          <a:chOff x="0" y="0"/>
          <a:chExt cx="0" cy="0"/>
        </a:xfrm>
      </p:grpSpPr>
      <p:sp>
        <p:nvSpPr>
          <p:cNvPr id="182" name="Google Shape;182;p6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3" name="Google Shape;183;p63"/>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4" name="Google Shape;184;p63"/>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5" name="Google Shape;185;p63"/>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186"/>
        <p:cNvGrpSpPr/>
        <p:nvPr/>
      </p:nvGrpSpPr>
      <p:grpSpPr>
        <a:xfrm>
          <a:off x="0" y="0"/>
          <a:ext cx="0" cy="0"/>
          <a:chOff x="0" y="0"/>
          <a:chExt cx="0" cy="0"/>
        </a:xfrm>
      </p:grpSpPr>
      <p:sp>
        <p:nvSpPr>
          <p:cNvPr id="187" name="Google Shape;187;p64"/>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8" name="Google Shape;188;p64"/>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9" name="Google Shape;189;p64"/>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4"/>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Content over Content" type="objOverTx">
  <p:cSld name="OBJECT_OVER_TEXT">
    <p:spTree>
      <p:nvGrpSpPr>
        <p:cNvPr id="1" name="Shape 191"/>
        <p:cNvGrpSpPr/>
        <p:nvPr/>
      </p:nvGrpSpPr>
      <p:grpSpPr>
        <a:xfrm>
          <a:off x="0" y="0"/>
          <a:ext cx="0" cy="0"/>
          <a:chOff x="0" y="0"/>
          <a:chExt cx="0" cy="0"/>
        </a:xfrm>
      </p:grpSpPr>
      <p:sp>
        <p:nvSpPr>
          <p:cNvPr id="192" name="Google Shape;192;p65"/>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3" name="Google Shape;193;p65"/>
          <p:cNvSpPr txBox="1">
            <a:spLocks noGrp="1"/>
          </p:cNvSpPr>
          <p:nvPr>
            <p:ph type="body" idx="1"/>
          </p:nvPr>
        </p:nvSpPr>
        <p:spPr>
          <a:xfrm>
            <a:off x="504000" y="132660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4" name="Google Shape;194;p65"/>
          <p:cNvSpPr txBox="1">
            <a:spLocks noGrp="1"/>
          </p:cNvSpPr>
          <p:nvPr>
            <p:ph type="body" idx="2"/>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4 Content" type="fourObj">
  <p:cSld name="FOUR_OBJECTS">
    <p:spTree>
      <p:nvGrpSpPr>
        <p:cNvPr id="1" name="Shape 195"/>
        <p:cNvGrpSpPr/>
        <p:nvPr/>
      </p:nvGrpSpPr>
      <p:grpSpPr>
        <a:xfrm>
          <a:off x="0" y="0"/>
          <a:ext cx="0" cy="0"/>
          <a:chOff x="0" y="0"/>
          <a:chExt cx="0" cy="0"/>
        </a:xfrm>
      </p:grpSpPr>
      <p:sp>
        <p:nvSpPr>
          <p:cNvPr id="196" name="Google Shape;196;p66"/>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66"/>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8" name="Google Shape;198;p66"/>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9" name="Google Shape;199;p66"/>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0" name="Google Shape;200;p66"/>
          <p:cNvSpPr txBox="1">
            <a:spLocks noGrp="1"/>
          </p:cNvSpPr>
          <p:nvPr>
            <p:ph type="body" idx="4"/>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6 Content">
  <p:cSld name="Title, 6 Content">
    <p:spTree>
      <p:nvGrpSpPr>
        <p:cNvPr id="1" name="Shape 201"/>
        <p:cNvGrpSpPr/>
        <p:nvPr/>
      </p:nvGrpSpPr>
      <p:grpSpPr>
        <a:xfrm>
          <a:off x="0" y="0"/>
          <a:ext cx="0" cy="0"/>
          <a:chOff x="0" y="0"/>
          <a:chExt cx="0" cy="0"/>
        </a:xfrm>
      </p:grpSpPr>
      <p:sp>
        <p:nvSpPr>
          <p:cNvPr id="202" name="Google Shape;202;p67"/>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3" name="Google Shape;203;p67"/>
          <p:cNvSpPr txBox="1">
            <a:spLocks noGrp="1"/>
          </p:cNvSpPr>
          <p:nvPr>
            <p:ph type="body" idx="1"/>
          </p:nvPr>
        </p:nvSpPr>
        <p:spPr>
          <a:xfrm>
            <a:off x="50400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4" name="Google Shape;204;p67"/>
          <p:cNvSpPr txBox="1">
            <a:spLocks noGrp="1"/>
          </p:cNvSpPr>
          <p:nvPr>
            <p:ph type="body" idx="2"/>
          </p:nvPr>
        </p:nvSpPr>
        <p:spPr>
          <a:xfrm>
            <a:off x="357156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67"/>
          <p:cNvSpPr txBox="1">
            <a:spLocks noGrp="1"/>
          </p:cNvSpPr>
          <p:nvPr>
            <p:ph type="body" idx="3"/>
          </p:nvPr>
        </p:nvSpPr>
        <p:spPr>
          <a:xfrm>
            <a:off x="6639120" y="132660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6" name="Google Shape;206;p67"/>
          <p:cNvSpPr txBox="1">
            <a:spLocks noGrp="1"/>
          </p:cNvSpPr>
          <p:nvPr>
            <p:ph type="body" idx="4"/>
          </p:nvPr>
        </p:nvSpPr>
        <p:spPr>
          <a:xfrm>
            <a:off x="50400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7" name="Google Shape;207;p67"/>
          <p:cNvSpPr txBox="1">
            <a:spLocks noGrp="1"/>
          </p:cNvSpPr>
          <p:nvPr>
            <p:ph type="body" idx="5"/>
          </p:nvPr>
        </p:nvSpPr>
        <p:spPr>
          <a:xfrm>
            <a:off x="357156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8" name="Google Shape;208;p67"/>
          <p:cNvSpPr txBox="1">
            <a:spLocks noGrp="1"/>
          </p:cNvSpPr>
          <p:nvPr>
            <p:ph type="body" idx="6"/>
          </p:nvPr>
        </p:nvSpPr>
        <p:spPr>
          <a:xfrm>
            <a:off x="6639120" y="3044520"/>
            <a:ext cx="292104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38"/>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entered Text" type="objOnly">
  <p:cSld name="OBJECT_ONLY">
    <p:spTree>
      <p:nvGrpSpPr>
        <p:cNvPr id="1" name="Shape 21"/>
        <p:cNvGrpSpPr/>
        <p:nvPr/>
      </p:nvGrpSpPr>
      <p:grpSpPr>
        <a:xfrm>
          <a:off x="0" y="0"/>
          <a:ext cx="0" cy="0"/>
          <a:chOff x="0" y="0"/>
          <a:chExt cx="0" cy="0"/>
        </a:xfrm>
      </p:grpSpPr>
      <p:sp>
        <p:nvSpPr>
          <p:cNvPr id="22" name="Google Shape;22;p39"/>
          <p:cNvSpPr txBox="1">
            <a:spLocks noGrp="1"/>
          </p:cNvSpPr>
          <p:nvPr>
            <p:ph type="subTitle" idx="1"/>
          </p:nvPr>
        </p:nvSpPr>
        <p:spPr>
          <a:xfrm>
            <a:off x="504000" y="226080"/>
            <a:ext cx="9072000" cy="4388400"/>
          </a:xfrm>
          <a:prstGeom prst="rect">
            <a:avLst/>
          </a:prstGeom>
          <a:noFill/>
          <a:ln>
            <a:noFill/>
          </a:ln>
        </p:spPr>
        <p:txBody>
          <a:bodyPr spcFirstLastPara="1" wrap="square" lIns="0" tIns="0" rIns="0" bIns="0" anchor="ctr" anchorCtr="0">
            <a:sp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2 Content and Content" type="twoObjAndObj">
  <p:cSld name="TWO_OBJECTS_AND_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0"/>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 name="Google Shape;26;p40"/>
          <p:cNvSpPr txBox="1">
            <a:spLocks noGrp="1"/>
          </p:cNvSpPr>
          <p:nvPr>
            <p:ph type="body" idx="2"/>
          </p:nvPr>
        </p:nvSpPr>
        <p:spPr>
          <a:xfrm>
            <a:off x="515268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0"/>
          <p:cNvSpPr txBox="1">
            <a:spLocks noGrp="1"/>
          </p:cNvSpPr>
          <p:nvPr>
            <p:ph type="body" idx="3"/>
          </p:nvPr>
        </p:nvSpPr>
        <p:spPr>
          <a:xfrm>
            <a:off x="50400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28"/>
        <p:cNvGrpSpPr/>
        <p:nvPr/>
      </p:nvGrpSpPr>
      <p:grpSpPr>
        <a:xfrm>
          <a:off x="0" y="0"/>
          <a:ext cx="0" cy="0"/>
          <a:chOff x="0" y="0"/>
          <a:chExt cx="0" cy="0"/>
        </a:xfrm>
      </p:grpSpPr>
      <p:sp>
        <p:nvSpPr>
          <p:cNvPr id="29" name="Google Shape;29;p41"/>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1"/>
          <p:cNvSpPr txBox="1">
            <a:spLocks noGrp="1"/>
          </p:cNvSpPr>
          <p:nvPr>
            <p:ph type="body" idx="1"/>
          </p:nvPr>
        </p:nvSpPr>
        <p:spPr>
          <a:xfrm>
            <a:off x="504000" y="1326600"/>
            <a:ext cx="4426920" cy="32886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1"/>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1"/>
          <p:cNvSpPr txBox="1">
            <a:spLocks noGrp="1"/>
          </p:cNvSpPr>
          <p:nvPr>
            <p:ph type="body" idx="3"/>
          </p:nvPr>
        </p:nvSpPr>
        <p:spPr>
          <a:xfrm>
            <a:off x="5152680" y="304452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2 Content over Content" type="twoObjOverTx">
  <p:cSld name="TWO_OBJECTS_OVER_TEXT">
    <p:spTree>
      <p:nvGrpSpPr>
        <p:cNvPr id="1" name="Shape 33"/>
        <p:cNvGrpSpPr/>
        <p:nvPr/>
      </p:nvGrpSpPr>
      <p:grpSpPr>
        <a:xfrm>
          <a:off x="0" y="0"/>
          <a:ext cx="0" cy="0"/>
          <a:chOff x="0" y="0"/>
          <a:chExt cx="0" cy="0"/>
        </a:xfrm>
      </p:grpSpPr>
      <p:sp>
        <p:nvSpPr>
          <p:cNvPr id="34" name="Google Shape;34;p42"/>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sp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2"/>
          <p:cNvSpPr txBox="1">
            <a:spLocks noGrp="1"/>
          </p:cNvSpPr>
          <p:nvPr>
            <p:ph type="body" idx="1"/>
          </p:nvPr>
        </p:nvSpPr>
        <p:spPr>
          <a:xfrm>
            <a:off x="50400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2"/>
          <p:cNvSpPr txBox="1">
            <a:spLocks noGrp="1"/>
          </p:cNvSpPr>
          <p:nvPr>
            <p:ph type="body" idx="2"/>
          </p:nvPr>
        </p:nvSpPr>
        <p:spPr>
          <a:xfrm>
            <a:off x="5152680" y="1326600"/>
            <a:ext cx="442692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2"/>
          <p:cNvSpPr txBox="1">
            <a:spLocks noGrp="1"/>
          </p:cNvSpPr>
          <p:nvPr>
            <p:ph type="body" idx="3"/>
          </p:nvPr>
        </p:nvSpPr>
        <p:spPr>
          <a:xfrm>
            <a:off x="504000" y="3044520"/>
            <a:ext cx="9072000" cy="156852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27"/>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7"/>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6"/>
        <p:cNvGrpSpPr/>
        <p:nvPr/>
      </p:nvGrpSpPr>
      <p:grpSpPr>
        <a:xfrm>
          <a:off x="0" y="0"/>
          <a:ext cx="0" cy="0"/>
          <a:chOff x="0" y="0"/>
          <a:chExt cx="0" cy="0"/>
        </a:xfrm>
      </p:grpSpPr>
      <p:sp>
        <p:nvSpPr>
          <p:cNvPr id="57" name="Google Shape;57;p29"/>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8" name="Google Shape;58;p29"/>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sp>
        <p:nvSpPr>
          <p:cNvPr id="108" name="Google Shape;108;p31"/>
          <p:cNvSpPr txBox="1">
            <a:spLocks noGrp="1"/>
          </p:cNvSpPr>
          <p:nvPr>
            <p:ph type="title"/>
          </p:nvPr>
        </p:nvSpPr>
        <p:spPr>
          <a:xfrm>
            <a:off x="504000" y="225720"/>
            <a:ext cx="9071640" cy="946800"/>
          </a:xfrm>
          <a:prstGeom prst="rect">
            <a:avLst/>
          </a:prstGeom>
          <a:noFill/>
          <a:ln>
            <a:noFill/>
          </a:ln>
        </p:spPr>
        <p:txBody>
          <a:bodyPr spcFirstLastPara="1" wrap="square" lIns="0" tIns="0" rIns="0" bIns="0" anchor="ctr" anchorCtr="0">
            <a:sp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31"/>
          <p:cNvSpPr txBox="1">
            <a:spLocks noGrp="1"/>
          </p:cNvSpPr>
          <p:nvPr>
            <p:ph type="body" idx="1"/>
          </p:nvPr>
        </p:nvSpPr>
        <p:spPr>
          <a:xfrm>
            <a:off x="504000" y="1326600"/>
            <a:ext cx="9071640" cy="328824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8"/>
        <p:cNvGrpSpPr/>
        <p:nvPr/>
      </p:nvGrpSpPr>
      <p:grpSpPr>
        <a:xfrm>
          <a:off x="0" y="0"/>
          <a:ext cx="0" cy="0"/>
          <a:chOff x="0" y="0"/>
          <a:chExt cx="0" cy="0"/>
        </a:xfrm>
      </p:grpSpPr>
      <p:sp>
        <p:nvSpPr>
          <p:cNvPr id="159" name="Google Shape;159;p33"/>
          <p:cNvSpPr txBox="1">
            <a:spLocks noGrp="1"/>
          </p:cNvSpPr>
          <p:nvPr>
            <p:ph type="title"/>
          </p:nvPr>
        </p:nvSpPr>
        <p:spPr>
          <a:xfrm>
            <a:off x="504000" y="226080"/>
            <a:ext cx="9072000" cy="94644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60" name="Google Shape;160;p33"/>
          <p:cNvSpPr txBox="1">
            <a:spLocks noGrp="1"/>
          </p:cNvSpPr>
          <p:nvPr>
            <p:ph type="body" idx="1"/>
          </p:nvPr>
        </p:nvSpPr>
        <p:spPr>
          <a:xfrm>
            <a:off x="504000" y="1326600"/>
            <a:ext cx="9072000" cy="3288600"/>
          </a:xfrm>
          <a:prstGeom prst="rect">
            <a:avLst/>
          </a:prstGeom>
          <a:noFill/>
          <a:ln>
            <a:noFill/>
          </a:ln>
        </p:spPr>
        <p:txBody>
          <a:bodyPr spcFirstLastPara="1" wrap="square" lIns="0" tIns="0" rIns="0" bIns="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https://euclidnetwork.eu/" TargetMode="External"/><Relationship Id="rId7" Type="http://schemas.openxmlformats.org/officeDocument/2006/relationships/image" Target="../media/image4.png"/><Relationship Id="rId2" Type="http://schemas.openxmlformats.org/officeDocument/2006/relationships/hyperlink" Target="https://ec.europa.eu/esf/main.jsp?catId=531&amp;langId=en" TargetMode="External"/><Relationship Id="rId1" Type="http://schemas.openxmlformats.org/officeDocument/2006/relationships/slideLayout" Target="../slideLayouts/slideLayout27.xml"/><Relationship Id="rId6" Type="http://schemas.openxmlformats.org/officeDocument/2006/relationships/hyperlink" Target="https://foreis-kalo.gr/" TargetMode="External"/><Relationship Id="rId5" Type="http://schemas.openxmlformats.org/officeDocument/2006/relationships/hyperlink" Target="https://emprendesocial.com/" TargetMode="External"/><Relationship Id="rId4" Type="http://schemas.openxmlformats.org/officeDocument/2006/relationships/hyperlink" Target="https://ec.europa.eu/social/main.jsp?catId=1084&amp;langId=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7.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7.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7.xml"/></Relationships>
</file>

<file path=ppt/slides/_rels/slide3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7.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4.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25.xml"/><Relationship Id="rId5"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2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pic>
        <p:nvPicPr>
          <p:cNvPr id="213" name="Google Shape;213;p1"/>
          <p:cNvPicPr preferRelativeResize="0"/>
          <p:nvPr/>
        </p:nvPicPr>
        <p:blipFill rotWithShape="1">
          <a:blip r:embed="rId3">
            <a:alphaModFix/>
          </a:blip>
          <a:srcRect/>
          <a:stretch/>
        </p:blipFill>
        <p:spPr>
          <a:xfrm>
            <a:off x="6552000" y="72000"/>
            <a:ext cx="3505320" cy="718920"/>
          </a:xfrm>
          <a:prstGeom prst="rect">
            <a:avLst/>
          </a:prstGeom>
          <a:noFill/>
          <a:ln>
            <a:noFill/>
          </a:ln>
        </p:spPr>
      </p:pic>
      <p:sp>
        <p:nvSpPr>
          <p:cNvPr id="214" name="Google Shape;214;p1"/>
          <p:cNvSpPr/>
          <p:nvPr/>
        </p:nvSpPr>
        <p:spPr>
          <a:xfrm>
            <a:off x="3449656" y="790920"/>
            <a:ext cx="6321405" cy="2215991"/>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None/>
            </a:pPr>
            <a:r>
              <a:rPr lang="en-US" sz="3600" b="0" i="0" u="none" strike="noStrike" cap="none" dirty="0">
                <a:solidFill>
                  <a:srgbClr val="595959"/>
                </a:solidFill>
                <a:latin typeface="Arial"/>
                <a:ea typeface="Arial"/>
                <a:cs typeface="Arial"/>
                <a:sym typeface="Arial"/>
              </a:rPr>
              <a:t>INSPIRE</a:t>
            </a:r>
            <a:endParaRPr dirty="0"/>
          </a:p>
          <a:p>
            <a:pPr marL="0" marR="0" lvl="0" indent="0" algn="ctr" rtl="0">
              <a:lnSpc>
                <a:spcPct val="100000"/>
              </a:lnSpc>
              <a:spcBef>
                <a:spcPts val="0"/>
              </a:spcBef>
              <a:spcAft>
                <a:spcPts val="0"/>
              </a:spcAft>
              <a:buNone/>
            </a:pPr>
            <a:r>
              <a:rPr lang="en-US" sz="3600" b="1" i="0" u="none" strike="noStrike" cap="none" dirty="0" err="1">
                <a:solidFill>
                  <a:srgbClr val="7F7F7F"/>
                </a:solidFill>
                <a:latin typeface="Arial"/>
                <a:ea typeface="Arial"/>
                <a:cs typeface="Arial"/>
                <a:sym typeface="Arial"/>
              </a:rPr>
              <a:t>IN</a:t>
            </a:r>
            <a:r>
              <a:rPr lang="en-US" sz="3600" b="0" i="0" u="none" strike="noStrike" cap="none" dirty="0" err="1">
                <a:solidFill>
                  <a:srgbClr val="7F7F7F"/>
                </a:solidFill>
                <a:latin typeface="Arial"/>
                <a:ea typeface="Arial"/>
                <a:cs typeface="Arial"/>
                <a:sym typeface="Arial"/>
              </a:rPr>
              <a:t>novative</a:t>
            </a:r>
            <a:r>
              <a:rPr lang="en-US" sz="3600" b="0" i="0" u="none" strike="noStrike" cap="none" dirty="0">
                <a:solidFill>
                  <a:srgbClr val="7F7F7F"/>
                </a:solidFill>
                <a:latin typeface="Arial"/>
                <a:ea typeface="Arial"/>
                <a:cs typeface="Arial"/>
                <a:sym typeface="Arial"/>
              </a:rPr>
              <a:t> </a:t>
            </a:r>
            <a:r>
              <a:rPr lang="en-US" sz="3600" b="1" i="0" u="none" strike="noStrike" cap="none" dirty="0">
                <a:solidFill>
                  <a:srgbClr val="7F7F7F"/>
                </a:solidFill>
                <a:latin typeface="Arial"/>
                <a:ea typeface="Arial"/>
                <a:cs typeface="Arial"/>
                <a:sym typeface="Arial"/>
              </a:rPr>
              <a:t>S</a:t>
            </a:r>
            <a:r>
              <a:rPr lang="en-US" sz="3600" b="0" i="0" u="none" strike="noStrike" cap="none" dirty="0">
                <a:solidFill>
                  <a:srgbClr val="7F7F7F"/>
                </a:solidFill>
                <a:latin typeface="Arial"/>
                <a:ea typeface="Arial"/>
                <a:cs typeface="Arial"/>
                <a:sym typeface="Arial"/>
              </a:rPr>
              <a:t>erious </a:t>
            </a:r>
            <a:r>
              <a:rPr lang="en-US" sz="3600" b="1" i="0" u="none" strike="noStrike" cap="none" dirty="0">
                <a:solidFill>
                  <a:srgbClr val="7F7F7F"/>
                </a:solidFill>
                <a:latin typeface="Arial"/>
                <a:ea typeface="Arial"/>
                <a:cs typeface="Arial"/>
                <a:sym typeface="Arial"/>
              </a:rPr>
              <a:t>P</a:t>
            </a:r>
            <a:r>
              <a:rPr lang="en-US" sz="3600" b="0" i="0" u="none" strike="noStrike" cap="none" dirty="0">
                <a:solidFill>
                  <a:srgbClr val="7F7F7F"/>
                </a:solidFill>
                <a:latin typeface="Arial"/>
                <a:ea typeface="Arial"/>
                <a:cs typeface="Arial"/>
                <a:sym typeface="Arial"/>
              </a:rPr>
              <a:t>lay for </a:t>
            </a:r>
            <a:r>
              <a:rPr lang="en-US" sz="3600" b="1" i="0" u="none" strike="noStrike" cap="none" dirty="0">
                <a:solidFill>
                  <a:srgbClr val="7F7F7F"/>
                </a:solidFill>
                <a:latin typeface="Arial"/>
                <a:ea typeface="Arial"/>
                <a:cs typeface="Arial"/>
                <a:sym typeface="Arial"/>
              </a:rPr>
              <a:t>I</a:t>
            </a:r>
            <a:r>
              <a:rPr lang="en-US" sz="3600" b="0" i="0" u="none" strike="noStrike" cap="none" dirty="0">
                <a:solidFill>
                  <a:srgbClr val="7F7F7F"/>
                </a:solidFill>
                <a:latin typeface="Arial"/>
                <a:ea typeface="Arial"/>
                <a:cs typeface="Arial"/>
                <a:sym typeface="Arial"/>
              </a:rPr>
              <a:t>dentifying your </a:t>
            </a:r>
            <a:r>
              <a:rPr lang="en-US" sz="3600" b="1" i="0" u="none" strike="noStrike" cap="none" dirty="0">
                <a:solidFill>
                  <a:srgbClr val="7F7F7F"/>
                </a:solidFill>
                <a:latin typeface="Arial"/>
                <a:ea typeface="Arial"/>
                <a:cs typeface="Arial"/>
                <a:sym typeface="Arial"/>
              </a:rPr>
              <a:t>R</a:t>
            </a:r>
            <a:r>
              <a:rPr lang="en-US" sz="3600" b="0" i="0" u="none" strike="noStrike" cap="none" dirty="0">
                <a:solidFill>
                  <a:srgbClr val="7F7F7F"/>
                </a:solidFill>
                <a:latin typeface="Arial"/>
                <a:ea typeface="Arial"/>
                <a:cs typeface="Arial"/>
                <a:sym typeface="Arial"/>
              </a:rPr>
              <a:t>ole in Social </a:t>
            </a:r>
            <a:r>
              <a:rPr lang="en-US" sz="3600" b="1" i="0" u="none" strike="noStrike" cap="none" dirty="0">
                <a:solidFill>
                  <a:srgbClr val="7F7F7F"/>
                </a:solidFill>
                <a:latin typeface="Arial"/>
                <a:ea typeface="Arial"/>
                <a:cs typeface="Arial"/>
                <a:sym typeface="Arial"/>
              </a:rPr>
              <a:t>E</a:t>
            </a:r>
            <a:r>
              <a:rPr lang="en-US" sz="3600" b="0" i="0" u="none" strike="noStrike" cap="none" dirty="0">
                <a:solidFill>
                  <a:srgbClr val="7F7F7F"/>
                </a:solidFill>
                <a:latin typeface="Arial"/>
                <a:ea typeface="Arial"/>
                <a:cs typeface="Arial"/>
                <a:sym typeface="Arial"/>
              </a:rPr>
              <a:t>ntrepreneurship</a:t>
            </a:r>
            <a:endParaRPr sz="3600" b="0" i="0" u="none" strike="noStrike" cap="none" dirty="0">
              <a:solidFill>
                <a:srgbClr val="7F7F7F"/>
              </a:solidFill>
              <a:latin typeface="Arial"/>
              <a:ea typeface="Arial"/>
              <a:cs typeface="Arial"/>
              <a:sym typeface="Arial"/>
            </a:endParaRPr>
          </a:p>
        </p:txBody>
      </p:sp>
      <p:pic>
        <p:nvPicPr>
          <p:cNvPr id="215" name="Google Shape;215;p1" descr="Αποτέλεσμα εικόνας για digital game entrepreneurship"/>
          <p:cNvPicPr preferRelativeResize="0"/>
          <p:nvPr/>
        </p:nvPicPr>
        <p:blipFill rotWithShape="1">
          <a:blip r:embed="rId4">
            <a:alphaModFix/>
          </a:blip>
          <a:srcRect l="37501" r="26895"/>
          <a:stretch/>
        </p:blipFill>
        <p:spPr>
          <a:xfrm>
            <a:off x="0" y="0"/>
            <a:ext cx="3031368" cy="5670550"/>
          </a:xfrm>
          <a:prstGeom prst="rect">
            <a:avLst/>
          </a:prstGeom>
          <a:noFill/>
          <a:ln>
            <a:noFill/>
          </a:ln>
        </p:spPr>
      </p:pic>
      <p:pic>
        <p:nvPicPr>
          <p:cNvPr id="5" name="Picture 4">
            <a:extLst>
              <a:ext uri="{FF2B5EF4-FFF2-40B4-BE49-F238E27FC236}">
                <a16:creationId xmlns:a16="http://schemas.microsoft.com/office/drawing/2014/main" id="{91AC51C6-A01D-4EA8-82C8-9A1C4354788A}"/>
              </a:ext>
            </a:extLst>
          </p:cNvPr>
          <p:cNvPicPr>
            <a:picLocks noChangeAspect="1"/>
          </p:cNvPicPr>
          <p:nvPr/>
        </p:nvPicPr>
        <p:blipFill>
          <a:blip r:embed="rId5"/>
          <a:stretch>
            <a:fillRect/>
          </a:stretch>
        </p:blipFill>
        <p:spPr>
          <a:xfrm>
            <a:off x="4038608" y="3150913"/>
            <a:ext cx="5143500" cy="2295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1"/>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1"/>
          <p:cNvSpPr/>
          <p:nvPr/>
        </p:nvSpPr>
        <p:spPr>
          <a:xfrm>
            <a:off x="31701" y="1675150"/>
            <a:ext cx="2374920" cy="1846659"/>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000" dirty="0">
                <a:solidFill>
                  <a:schemeClr val="bg1"/>
                </a:solidFill>
              </a:rPr>
              <a:t>What are the main problems that individuals/groups face when it comes to starting their own Social Enterprise?</a:t>
            </a:r>
            <a:endParaRPr sz="2000" dirty="0">
              <a:solidFill>
                <a:schemeClr val="bg1"/>
              </a:solidFill>
              <a:latin typeface="Arial"/>
              <a:ea typeface="Arial"/>
              <a:cs typeface="Arial"/>
              <a:sym typeface="Arial"/>
            </a:endParaRPr>
          </a:p>
        </p:txBody>
      </p:sp>
      <p:sp>
        <p:nvSpPr>
          <p:cNvPr id="421" name="Google Shape;421;p11"/>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a:solidFill>
                <a:schemeClr val="dk1"/>
              </a:solidFill>
              <a:latin typeface="Arial"/>
              <a:ea typeface="Arial"/>
              <a:cs typeface="Arial"/>
              <a:sym typeface="Arial"/>
            </a:endParaRPr>
          </a:p>
        </p:txBody>
      </p:sp>
      <p:pic>
        <p:nvPicPr>
          <p:cNvPr id="423" name="Google Shape;423;p11"/>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8" name="TextBox 7">
            <a:extLst>
              <a:ext uri="{FF2B5EF4-FFF2-40B4-BE49-F238E27FC236}">
                <a16:creationId xmlns:a16="http://schemas.microsoft.com/office/drawing/2014/main" id="{94EF6699-F9D1-4AC6-8E0C-086AF38C7B0E}"/>
              </a:ext>
            </a:extLst>
          </p:cNvPr>
          <p:cNvSpPr txBox="1"/>
          <p:nvPr/>
        </p:nvSpPr>
        <p:spPr>
          <a:xfrm>
            <a:off x="2559538" y="1067269"/>
            <a:ext cx="7115907" cy="2893100"/>
          </a:xfrm>
          <a:prstGeom prst="rect">
            <a:avLst/>
          </a:prstGeom>
          <a:noFill/>
        </p:spPr>
        <p:txBody>
          <a:bodyPr wrap="square">
            <a:spAutoFit/>
          </a:bodyPr>
          <a:lstStyle/>
          <a:p>
            <a:pPr marL="285750" indent="-285750">
              <a:buFont typeface="Wingdings" panose="05000000000000000000" pitchFamily="2" charset="2"/>
              <a:buChar char="v"/>
            </a:pPr>
            <a:r>
              <a:rPr lang="en-US" dirty="0"/>
              <a:t>The access to business opportunities and business ownership is </a:t>
            </a:r>
            <a:r>
              <a:rPr lang="en-US" b="1" dirty="0"/>
              <a:t>unequal</a:t>
            </a:r>
          </a:p>
          <a:p>
            <a:pPr marL="285750" indent="-285750">
              <a:buFont typeface="Wingdings" panose="05000000000000000000" pitchFamily="2" charset="2"/>
              <a:buChar char="v"/>
            </a:pPr>
            <a:endParaRPr lang="en-US" b="1" dirty="0"/>
          </a:p>
          <a:p>
            <a:pPr marL="285750" indent="-285750">
              <a:buFont typeface="Wingdings" panose="05000000000000000000" pitchFamily="2" charset="2"/>
              <a:buChar char="v"/>
            </a:pPr>
            <a:r>
              <a:rPr lang="en-US" dirty="0"/>
              <a:t>Key resources such as financing and human capital are usually </a:t>
            </a:r>
            <a:r>
              <a:rPr lang="en-US" b="1" dirty="0"/>
              <a:t>limited</a:t>
            </a:r>
            <a:r>
              <a:rPr lang="en-US" dirty="0"/>
              <a:t> for them</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There is </a:t>
            </a:r>
            <a:r>
              <a:rPr lang="en-US" b="1" dirty="0"/>
              <a:t>unfamiliarity </a:t>
            </a:r>
            <a:r>
              <a:rPr lang="en-US" dirty="0"/>
              <a:t>with the culture of the host countries, </a:t>
            </a:r>
            <a:r>
              <a:rPr lang="en-US" b="1" dirty="0"/>
              <a:t>discrimination</a:t>
            </a:r>
            <a:r>
              <a:rPr lang="en-US" dirty="0"/>
              <a:t> </a:t>
            </a:r>
            <a:r>
              <a:rPr lang="en-US" b="1" dirty="0"/>
              <a:t>and language barriers </a:t>
            </a:r>
            <a:r>
              <a:rPr lang="en-US" dirty="0"/>
              <a:t>(e.g. immigrants)</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There is a lack of</a:t>
            </a:r>
            <a:r>
              <a:rPr lang="en-US" b="1" dirty="0"/>
              <a:t> network </a:t>
            </a:r>
          </a:p>
          <a:p>
            <a:pPr marL="285750" indent="-285750">
              <a:buFont typeface="Wingdings" panose="05000000000000000000" pitchFamily="2" charset="2"/>
              <a:buChar char="v"/>
            </a:pPr>
            <a:endParaRPr lang="en-US" b="1" dirty="0"/>
          </a:p>
          <a:p>
            <a:pPr marL="285750" indent="-285750">
              <a:buFont typeface="Wingdings" panose="05000000000000000000" pitchFamily="2" charset="2"/>
              <a:buChar char="v"/>
            </a:pPr>
            <a:r>
              <a:rPr lang="en-US" dirty="0"/>
              <a:t>Skills and applicable work experience might be </a:t>
            </a:r>
            <a:r>
              <a:rPr lang="en-US" b="1" dirty="0"/>
              <a:t>deficient</a:t>
            </a:r>
          </a:p>
          <a:p>
            <a:pPr marL="285750" indent="-285750">
              <a:buFont typeface="Wingdings" panose="05000000000000000000" pitchFamily="2" charset="2"/>
              <a:buChar char="v"/>
            </a:pPr>
            <a:endParaRPr lang="en-US" b="1" dirty="0"/>
          </a:p>
          <a:p>
            <a:pPr marL="285750" indent="-285750">
              <a:buFont typeface="Wingdings" panose="05000000000000000000" pitchFamily="2" charset="2"/>
              <a:buChar char="v"/>
            </a:pPr>
            <a:r>
              <a:rPr lang="en-US" dirty="0"/>
              <a:t>For some groups the </a:t>
            </a:r>
            <a:r>
              <a:rPr lang="en-US" b="1" dirty="0"/>
              <a:t>societal expectations </a:t>
            </a:r>
            <a:r>
              <a:rPr lang="en-US" dirty="0"/>
              <a:t>can impact their motivation and engagement in the business sector (e.g. women) </a:t>
            </a:r>
          </a:p>
        </p:txBody>
      </p:sp>
      <p:pic>
        <p:nvPicPr>
          <p:cNvPr id="9" name="Picture 8">
            <a:extLst>
              <a:ext uri="{FF2B5EF4-FFF2-40B4-BE49-F238E27FC236}">
                <a16:creationId xmlns:a16="http://schemas.microsoft.com/office/drawing/2014/main" id="{38F2A9FB-9FFA-4A9F-AC6E-708F6DBF1FDF}"/>
              </a:ext>
            </a:extLst>
          </p:cNvPr>
          <p:cNvPicPr>
            <a:picLocks noChangeAspect="1"/>
          </p:cNvPicPr>
          <p:nvPr/>
        </p:nvPicPr>
        <p:blipFill>
          <a:blip r:embed="rId4"/>
          <a:stretch>
            <a:fillRect/>
          </a:stretch>
        </p:blipFill>
        <p:spPr>
          <a:xfrm>
            <a:off x="2490435" y="5116054"/>
            <a:ext cx="1078942" cy="456778"/>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E276B-8AEA-4C4B-88E8-08D6C6B88893}"/>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5F7CDD02-5DBB-4C0B-95B4-D8DCE1B3B911}"/>
              </a:ext>
            </a:extLst>
          </p:cNvPr>
          <p:cNvSpPr>
            <a:spLocks noGrp="1"/>
          </p:cNvSpPr>
          <p:nvPr>
            <p:ph type="subTitle" idx="1"/>
          </p:nvPr>
        </p:nvSpPr>
        <p:spPr/>
        <p:txBody>
          <a:bodyPr/>
          <a:lstStyle/>
          <a:p>
            <a:endParaRPr lang="en-GB"/>
          </a:p>
        </p:txBody>
      </p:sp>
      <p:pic>
        <p:nvPicPr>
          <p:cNvPr id="4" name="Content Placeholder 9">
            <a:extLst>
              <a:ext uri="{FF2B5EF4-FFF2-40B4-BE49-F238E27FC236}">
                <a16:creationId xmlns:a16="http://schemas.microsoft.com/office/drawing/2014/main" id="{B43D7B1C-4488-481B-8759-0FC1082BA97C}"/>
              </a:ext>
            </a:extLst>
          </p:cNvPr>
          <p:cNvPicPr>
            <a:picLocks noChangeAspect="1"/>
          </p:cNvPicPr>
          <p:nvPr/>
        </p:nvPicPr>
        <p:blipFill>
          <a:blip r:embed="rId2"/>
          <a:stretch>
            <a:fillRect/>
          </a:stretch>
        </p:blipFill>
        <p:spPr>
          <a:xfrm>
            <a:off x="34606" y="131152"/>
            <a:ext cx="5005394" cy="5408246"/>
          </a:xfrm>
          <a:prstGeom prst="rect">
            <a:avLst/>
          </a:prstGeom>
          <a:noFill/>
          <a:ln>
            <a:noFill/>
          </a:ln>
        </p:spPr>
      </p:pic>
      <p:pic>
        <p:nvPicPr>
          <p:cNvPr id="5" name="Picture 4">
            <a:extLst>
              <a:ext uri="{FF2B5EF4-FFF2-40B4-BE49-F238E27FC236}">
                <a16:creationId xmlns:a16="http://schemas.microsoft.com/office/drawing/2014/main" id="{DA7FC70C-459E-4ECE-AD9C-C48DBB1D61CE}"/>
              </a:ext>
            </a:extLst>
          </p:cNvPr>
          <p:cNvPicPr>
            <a:picLocks noChangeAspect="1"/>
          </p:cNvPicPr>
          <p:nvPr/>
        </p:nvPicPr>
        <p:blipFill>
          <a:blip r:embed="rId3"/>
          <a:stretch>
            <a:fillRect/>
          </a:stretch>
        </p:blipFill>
        <p:spPr>
          <a:xfrm>
            <a:off x="4540739" y="47165"/>
            <a:ext cx="5423876" cy="5345935"/>
          </a:xfrm>
          <a:prstGeom prst="rect">
            <a:avLst/>
          </a:prstGeom>
        </p:spPr>
      </p:pic>
    </p:spTree>
    <p:extLst>
      <p:ext uri="{BB962C8B-B14F-4D97-AF65-F5344CB8AC3E}">
        <p14:creationId xmlns:p14="http://schemas.microsoft.com/office/powerpoint/2010/main" val="338314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12"/>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2"/>
          <p:cNvSpPr/>
          <p:nvPr/>
        </p:nvSpPr>
        <p:spPr>
          <a:xfrm>
            <a:off x="0" y="1628984"/>
            <a:ext cx="2374920" cy="1938992"/>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1800" dirty="0">
                <a:solidFill>
                  <a:schemeClr val="bg1"/>
                </a:solidFill>
              </a:rPr>
              <a:t>Can people from vulnerable or/and from disadvantaged backgrounds be supported when it comes to starting their own Social Enterprise?</a:t>
            </a:r>
            <a:endParaRPr sz="1800" dirty="0">
              <a:solidFill>
                <a:schemeClr val="bg1"/>
              </a:solidFill>
              <a:latin typeface="Arial"/>
              <a:ea typeface="Arial"/>
              <a:cs typeface="Arial"/>
              <a:sym typeface="Arial"/>
            </a:endParaRPr>
          </a:p>
        </p:txBody>
      </p:sp>
      <p:sp>
        <p:nvSpPr>
          <p:cNvPr id="430" name="Google Shape;430;p12"/>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a:solidFill>
                <a:schemeClr val="dk1"/>
              </a:solidFill>
              <a:latin typeface="Arial"/>
              <a:ea typeface="Arial"/>
              <a:cs typeface="Arial"/>
              <a:sym typeface="Arial"/>
            </a:endParaRPr>
          </a:p>
        </p:txBody>
      </p:sp>
      <p:sp>
        <p:nvSpPr>
          <p:cNvPr id="431" name="Google Shape;431;p12"/>
          <p:cNvSpPr txBox="1"/>
          <p:nvPr/>
        </p:nvSpPr>
        <p:spPr>
          <a:xfrm>
            <a:off x="2632828" y="1021634"/>
            <a:ext cx="7055709" cy="2569017"/>
          </a:xfrm>
          <a:prstGeom prst="rect">
            <a:avLst/>
          </a:prstGeom>
          <a:noFill/>
          <a:ln>
            <a:noFill/>
          </a:ln>
        </p:spPr>
        <p:txBody>
          <a:bodyPr spcFirstLastPara="1" wrap="square" lIns="91425" tIns="45700" rIns="91425" bIns="45700" anchor="t" anchorCtr="0">
            <a:noAutofit/>
          </a:bodyPr>
          <a:lstStyle/>
          <a:p>
            <a:r>
              <a:rPr lang="en-US" sz="2000" dirty="0"/>
              <a:t>There is a need for a more </a:t>
            </a:r>
            <a:r>
              <a:rPr lang="en-US" sz="2000" b="1" dirty="0"/>
              <a:t>inclusive entrepreneurship </a:t>
            </a:r>
            <a:r>
              <a:rPr lang="en-US" sz="2000" dirty="0"/>
              <a:t>and there are actions taken towards this goal.</a:t>
            </a:r>
          </a:p>
          <a:p>
            <a:endParaRPr lang="en-US" sz="2000" dirty="0"/>
          </a:p>
          <a:p>
            <a:r>
              <a:rPr lang="en-US" sz="2000" b="1" dirty="0"/>
              <a:t>Supporting institutions </a:t>
            </a:r>
            <a:r>
              <a:rPr lang="en-US" sz="2000" dirty="0"/>
              <a:t>and other entrepreneurial </a:t>
            </a:r>
            <a:r>
              <a:rPr lang="en-US" sz="2000" b="1" dirty="0"/>
              <a:t>resources</a:t>
            </a:r>
            <a:r>
              <a:rPr lang="en-US" sz="2000" dirty="0"/>
              <a:t> are emerging, offering opportunities and support to the less advantaged.</a:t>
            </a:r>
          </a:p>
          <a:p>
            <a:endParaRPr lang="en-US" sz="2000" dirty="0"/>
          </a:p>
          <a:p>
            <a:r>
              <a:rPr lang="en-US" sz="2000" b="1" dirty="0"/>
              <a:t>Diversity </a:t>
            </a:r>
            <a:r>
              <a:rPr lang="en-US" sz="2000" dirty="0"/>
              <a:t>of entrepreneurship and entrepreneurs is valued and the EU is taking steps to reach this objective by investing in </a:t>
            </a:r>
            <a:r>
              <a:rPr lang="en-US" sz="2000" b="1" dirty="0"/>
              <a:t>new ideas </a:t>
            </a:r>
            <a:r>
              <a:rPr lang="en-US" sz="2000" dirty="0"/>
              <a:t>and being more </a:t>
            </a:r>
            <a:r>
              <a:rPr lang="en-US" sz="2000" b="1" dirty="0"/>
              <a:t>business-friendly</a:t>
            </a:r>
            <a:r>
              <a:rPr lang="en-US" sz="2000" dirty="0"/>
              <a:t> through its structures and plans.</a:t>
            </a:r>
          </a:p>
          <a:p>
            <a:pPr marL="228600" marR="0" lvl="0" indent="-50800" algn="l" rtl="0">
              <a:lnSpc>
                <a:spcPct val="90000"/>
              </a:lnSpc>
              <a:spcBef>
                <a:spcPts val="1000"/>
              </a:spcBef>
              <a:spcAft>
                <a:spcPts val="0"/>
              </a:spcAft>
              <a:buClr>
                <a:schemeClr val="lt1"/>
              </a:buClr>
              <a:buSzPts val="2800"/>
              <a:buFont typeface="Arial"/>
              <a:buNone/>
            </a:pPr>
            <a:endParaRPr sz="2800" dirty="0">
              <a:solidFill>
                <a:schemeClr val="lt1"/>
              </a:solidFill>
              <a:latin typeface="Arial"/>
              <a:ea typeface="Arial"/>
              <a:cs typeface="Arial"/>
              <a:sym typeface="Arial"/>
            </a:endParaRPr>
          </a:p>
        </p:txBody>
      </p:sp>
      <p:pic>
        <p:nvPicPr>
          <p:cNvPr id="432" name="Google Shape;432;p12"/>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7" name="Picture 6">
            <a:extLst>
              <a:ext uri="{FF2B5EF4-FFF2-40B4-BE49-F238E27FC236}">
                <a16:creationId xmlns:a16="http://schemas.microsoft.com/office/drawing/2014/main" id="{D9C90FCB-B31A-4325-8FAB-CDB11B5908BD}"/>
              </a:ext>
            </a:extLst>
          </p:cNvPr>
          <p:cNvPicPr>
            <a:picLocks noChangeAspect="1"/>
          </p:cNvPicPr>
          <p:nvPr/>
        </p:nvPicPr>
        <p:blipFill>
          <a:blip r:embed="rId4"/>
          <a:stretch>
            <a:fillRect/>
          </a:stretch>
        </p:blipFill>
        <p:spPr>
          <a:xfrm>
            <a:off x="2490435" y="5116054"/>
            <a:ext cx="1078942" cy="45677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F7543-A696-4E6C-BE0F-8E4935E630EE}"/>
              </a:ext>
            </a:extLst>
          </p:cNvPr>
          <p:cNvSpPr>
            <a:spLocks noGrp="1"/>
          </p:cNvSpPr>
          <p:nvPr>
            <p:ph type="title"/>
          </p:nvPr>
        </p:nvSpPr>
        <p:spPr>
          <a:xfrm>
            <a:off x="504312" y="358941"/>
            <a:ext cx="9072000" cy="946440"/>
          </a:xfrm>
        </p:spPr>
        <p:txBody>
          <a:bodyPr>
            <a:normAutofit/>
          </a:bodyPr>
          <a:lstStyle/>
          <a:p>
            <a:r>
              <a:rPr lang="en-US" sz="3200" dirty="0"/>
              <a:t>How can disadvantaged people be supported in their entrepreneurial endeavors?</a:t>
            </a:r>
          </a:p>
        </p:txBody>
      </p:sp>
      <p:sp>
        <p:nvSpPr>
          <p:cNvPr id="3" name="Content Placeholder 2">
            <a:extLst>
              <a:ext uri="{FF2B5EF4-FFF2-40B4-BE49-F238E27FC236}">
                <a16:creationId xmlns:a16="http://schemas.microsoft.com/office/drawing/2014/main" id="{7EDAEA11-8690-467D-91F9-DC9CCC753E16}"/>
              </a:ext>
            </a:extLst>
          </p:cNvPr>
          <p:cNvSpPr>
            <a:spLocks noGrp="1"/>
          </p:cNvSpPr>
          <p:nvPr>
            <p:ph idx="1"/>
          </p:nvPr>
        </p:nvSpPr>
        <p:spPr>
          <a:xfrm>
            <a:off x="433661" y="1764262"/>
            <a:ext cx="9072000" cy="3288600"/>
          </a:xfrm>
        </p:spPr>
        <p:txBody>
          <a:bodyPr>
            <a:normAutofit/>
          </a:bodyPr>
          <a:lstStyle/>
          <a:p>
            <a:r>
              <a:rPr lang="en-US" sz="1654" dirty="0"/>
              <a:t>Through local and European policies and tools such as </a:t>
            </a:r>
            <a:r>
              <a:rPr lang="en-US" sz="1654" b="1" dirty="0"/>
              <a:t>funding</a:t>
            </a:r>
            <a:r>
              <a:rPr lang="en-US" sz="1654" dirty="0"/>
              <a:t> to Social Enterprises, </a:t>
            </a:r>
            <a:r>
              <a:rPr lang="en-US" sz="1654" b="1" dirty="0"/>
              <a:t>benefits</a:t>
            </a:r>
            <a:r>
              <a:rPr lang="en-US" sz="1654" dirty="0"/>
              <a:t> (</a:t>
            </a:r>
            <a:r>
              <a:rPr lang="en-US" sz="1654" dirty="0" err="1"/>
              <a:t>eg.</a:t>
            </a:r>
            <a:r>
              <a:rPr lang="en-US" sz="1654" dirty="0"/>
              <a:t> reduced non salary costs),</a:t>
            </a:r>
            <a:r>
              <a:rPr lang="en-US" sz="1654" b="1" dirty="0"/>
              <a:t> priority </a:t>
            </a:r>
            <a:r>
              <a:rPr lang="en-US" sz="1654" dirty="0"/>
              <a:t>in outsourcing activities of Public sector and favorable </a:t>
            </a:r>
            <a:r>
              <a:rPr lang="en-US" sz="1654" b="1" dirty="0"/>
              <a:t>tax regulations</a:t>
            </a:r>
          </a:p>
          <a:p>
            <a:endParaRPr lang="en-US" sz="1654" dirty="0"/>
          </a:p>
          <a:p>
            <a:r>
              <a:rPr lang="en-US" sz="1654" dirty="0"/>
              <a:t>Through </a:t>
            </a:r>
            <a:r>
              <a:rPr lang="en-US" sz="1654" b="1" dirty="0" err="1"/>
              <a:t>prorammes</a:t>
            </a:r>
            <a:r>
              <a:rPr lang="en-US" sz="1654" dirty="0"/>
              <a:t>, </a:t>
            </a:r>
            <a:r>
              <a:rPr lang="en-US" sz="1654" b="1" dirty="0"/>
              <a:t>funding schemes </a:t>
            </a:r>
            <a:r>
              <a:rPr lang="en-US" sz="1654" dirty="0"/>
              <a:t>and </a:t>
            </a:r>
            <a:r>
              <a:rPr lang="en-US" sz="1654" b="1" dirty="0"/>
              <a:t>networks</a:t>
            </a:r>
            <a:r>
              <a:rPr lang="en-US" sz="1654" dirty="0"/>
              <a:t> within the EE (e.g. </a:t>
            </a:r>
            <a:r>
              <a:rPr lang="en-US" sz="1654" dirty="0">
                <a:hlinkClick r:id="rId2"/>
              </a:rPr>
              <a:t>European Social Fund</a:t>
            </a:r>
            <a:r>
              <a:rPr lang="en-US" sz="1654" dirty="0"/>
              <a:t>, </a:t>
            </a:r>
            <a:r>
              <a:rPr lang="en-US" sz="1654" dirty="0">
                <a:hlinkClick r:id="rId3"/>
              </a:rPr>
              <a:t>Euclid Network</a:t>
            </a:r>
            <a:r>
              <a:rPr lang="en-US" sz="1654" dirty="0"/>
              <a:t>, </a:t>
            </a:r>
            <a:r>
              <a:rPr lang="en-US" sz="1654" dirty="0">
                <a:hlinkClick r:id="rId4"/>
              </a:rPr>
              <a:t>EaSI</a:t>
            </a:r>
            <a:r>
              <a:rPr lang="en-US" sz="1654" dirty="0"/>
              <a:t> etc.)</a:t>
            </a:r>
          </a:p>
          <a:p>
            <a:endParaRPr lang="en-US" sz="1654" dirty="0"/>
          </a:p>
          <a:p>
            <a:r>
              <a:rPr lang="en-US" sz="1654" dirty="0"/>
              <a:t>Through </a:t>
            </a:r>
            <a:r>
              <a:rPr lang="en-US" sz="1654" b="1" dirty="0"/>
              <a:t>associations </a:t>
            </a:r>
            <a:r>
              <a:rPr lang="en-US" sz="1654" dirty="0"/>
              <a:t>and </a:t>
            </a:r>
            <a:r>
              <a:rPr lang="en-US" sz="1654" b="1" dirty="0"/>
              <a:t>foundations</a:t>
            </a:r>
            <a:r>
              <a:rPr lang="en-US" sz="1654" dirty="0"/>
              <a:t> on local level for each country (e.g. </a:t>
            </a:r>
            <a:r>
              <a:rPr lang="en-US" sz="1654" dirty="0">
                <a:hlinkClick r:id="rId5"/>
              </a:rPr>
              <a:t>Social </a:t>
            </a:r>
            <a:r>
              <a:rPr lang="en-US" sz="1654" dirty="0" err="1">
                <a:hlinkClick r:id="rId5"/>
              </a:rPr>
              <a:t>Emprende</a:t>
            </a:r>
            <a:r>
              <a:rPr lang="en-US" sz="1654" dirty="0">
                <a:hlinkClick r:id="rId5"/>
              </a:rPr>
              <a:t> </a:t>
            </a:r>
            <a:r>
              <a:rPr lang="en-US" sz="1654" dirty="0"/>
              <a:t>in Spain, </a:t>
            </a:r>
            <a:r>
              <a:rPr lang="en-US" sz="1654" dirty="0">
                <a:hlinkClick r:id="rId6"/>
              </a:rPr>
              <a:t>KALO</a:t>
            </a:r>
            <a:r>
              <a:rPr lang="en-US" sz="1654" dirty="0"/>
              <a:t> in Greece etc.)</a:t>
            </a:r>
          </a:p>
        </p:txBody>
      </p:sp>
      <p:pic>
        <p:nvPicPr>
          <p:cNvPr id="4" name="Picture 3">
            <a:extLst>
              <a:ext uri="{FF2B5EF4-FFF2-40B4-BE49-F238E27FC236}">
                <a16:creationId xmlns:a16="http://schemas.microsoft.com/office/drawing/2014/main" id="{CF0ACA7B-2062-4695-8C11-F13CE44CF94A}"/>
              </a:ext>
            </a:extLst>
          </p:cNvPr>
          <p:cNvPicPr>
            <a:picLocks noChangeAspect="1"/>
          </p:cNvPicPr>
          <p:nvPr/>
        </p:nvPicPr>
        <p:blipFill>
          <a:blip r:embed="rId7"/>
          <a:stretch>
            <a:fillRect/>
          </a:stretch>
        </p:blipFill>
        <p:spPr>
          <a:xfrm>
            <a:off x="560035" y="5213673"/>
            <a:ext cx="1078942" cy="456778"/>
          </a:xfrm>
          <a:prstGeom prst="rect">
            <a:avLst/>
          </a:prstGeom>
        </p:spPr>
      </p:pic>
      <p:pic>
        <p:nvPicPr>
          <p:cNvPr id="5" name="Google Shape;432;p12">
            <a:extLst>
              <a:ext uri="{FF2B5EF4-FFF2-40B4-BE49-F238E27FC236}">
                <a16:creationId xmlns:a16="http://schemas.microsoft.com/office/drawing/2014/main" id="{51F348B7-DBA9-4485-A05F-7A8DB2D363CD}"/>
              </a:ext>
            </a:extLst>
          </p:cNvPr>
          <p:cNvPicPr preferRelativeResize="0"/>
          <p:nvPr/>
        </p:nvPicPr>
        <p:blipFill rotWithShape="1">
          <a:blip r:embed="rId8">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19775687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cxnSp>
        <p:nvCxnSpPr>
          <p:cNvPr id="493" name="Google Shape;493;p19"/>
          <p:cNvCxnSpPr/>
          <p:nvPr/>
        </p:nvCxnSpPr>
        <p:spPr>
          <a:xfrm rot="10800000">
            <a:off x="2272761" y="2685165"/>
            <a:ext cx="7704000" cy="0"/>
          </a:xfrm>
          <a:prstGeom prst="straightConnector1">
            <a:avLst/>
          </a:prstGeom>
          <a:noFill/>
          <a:ln w="76300" cap="flat" cmpd="sng">
            <a:solidFill>
              <a:srgbClr val="5F497A"/>
            </a:solidFill>
            <a:prstDash val="solid"/>
            <a:round/>
            <a:headEnd type="none" w="sm" len="sm"/>
            <a:tailEnd type="none" w="sm" len="sm"/>
          </a:ln>
        </p:spPr>
      </p:cxnSp>
      <p:sp>
        <p:nvSpPr>
          <p:cNvPr id="494" name="Google Shape;494;p19"/>
          <p:cNvSpPr/>
          <p:nvPr/>
        </p:nvSpPr>
        <p:spPr>
          <a:xfrm>
            <a:off x="936000" y="-29520"/>
            <a:ext cx="8228160" cy="989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9"/>
          <p:cNvSpPr/>
          <p:nvPr/>
        </p:nvSpPr>
        <p:spPr>
          <a:xfrm>
            <a:off x="504000" y="508842"/>
            <a:ext cx="9070560" cy="196977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None/>
            </a:pPr>
            <a:r>
              <a:rPr lang="en-US" sz="3200" dirty="0"/>
              <a:t>The project </a:t>
            </a:r>
            <a:r>
              <a:rPr lang="en-US" sz="3200" b="1" dirty="0"/>
              <a:t>INSPIRE</a:t>
            </a:r>
            <a:r>
              <a:rPr lang="en-US" sz="3200" dirty="0"/>
              <a:t> is committed to inspire and empower young and disadvantaged people to engage with Social Entrepreneurship and find their own companies</a:t>
            </a:r>
            <a:endParaRPr sz="3200" b="0" strike="noStrike" dirty="0">
              <a:solidFill>
                <a:schemeClr val="dk1"/>
              </a:solidFill>
              <a:latin typeface="Arial"/>
              <a:ea typeface="Arial"/>
              <a:cs typeface="Arial"/>
              <a:sym typeface="Arial"/>
            </a:endParaRPr>
          </a:p>
        </p:txBody>
      </p:sp>
      <p:sp>
        <p:nvSpPr>
          <p:cNvPr id="496" name="Google Shape;496;p19"/>
          <p:cNvSpPr/>
          <p:nvPr/>
        </p:nvSpPr>
        <p:spPr>
          <a:xfrm>
            <a:off x="504000" y="1326600"/>
            <a:ext cx="9070560" cy="3287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497" name="Google Shape;497;p19"/>
          <p:cNvGraphicFramePr/>
          <p:nvPr>
            <p:extLst>
              <p:ext uri="{D42A27DB-BD31-4B8C-83A1-F6EECF244321}">
                <p14:modId xmlns:p14="http://schemas.microsoft.com/office/powerpoint/2010/main" val="3747843067"/>
              </p:ext>
            </p:extLst>
          </p:nvPr>
        </p:nvGraphicFramePr>
        <p:xfrm>
          <a:off x="365936" y="3078525"/>
          <a:ext cx="9610825" cy="1388115"/>
        </p:xfrm>
        <a:graphic>
          <a:graphicData uri="http://schemas.openxmlformats.org/drawingml/2006/table">
            <a:tbl>
              <a:tblPr firstRow="1" bandRow="1">
                <a:noFill/>
                <a:tableStyleId>{8C689BB7-49AF-43B7-8A0F-C74F5878917C}</a:tableStyleId>
              </a:tblPr>
              <a:tblGrid>
                <a:gridCol w="1425923">
                  <a:extLst>
                    <a:ext uri="{9D8B030D-6E8A-4147-A177-3AD203B41FA5}">
                      <a16:colId xmlns:a16="http://schemas.microsoft.com/office/drawing/2014/main" val="20000"/>
                    </a:ext>
                  </a:extLst>
                </a:gridCol>
                <a:gridCol w="8184902">
                  <a:extLst>
                    <a:ext uri="{9D8B030D-6E8A-4147-A177-3AD203B41FA5}">
                      <a16:colId xmlns:a16="http://schemas.microsoft.com/office/drawing/2014/main" val="20001"/>
                    </a:ext>
                  </a:extLst>
                </a:gridCol>
              </a:tblGrid>
              <a:tr h="443225">
                <a:tc rowSpan="2">
                  <a:txBody>
                    <a:bodyPr/>
                    <a:lstStyle/>
                    <a:p>
                      <a:pPr marL="0" marR="0" lvl="0" indent="0" algn="just" rtl="0">
                        <a:spcBef>
                          <a:spcPts val="0"/>
                        </a:spcBef>
                        <a:spcAft>
                          <a:spcPts val="0"/>
                        </a:spcAft>
                        <a:buNone/>
                      </a:pPr>
                      <a:r>
                        <a:rPr lang="en-GB" sz="1400" b="1" dirty="0">
                          <a:solidFill>
                            <a:schemeClr val="bg1"/>
                          </a:solidFill>
                        </a:rPr>
                        <a:t>HOW</a:t>
                      </a:r>
                      <a:endParaRPr sz="1400" b="1" dirty="0">
                        <a:solidFill>
                          <a:schemeClr val="bg1"/>
                        </a:solidFill>
                      </a:endParaRPr>
                    </a:p>
                  </a:txBody>
                  <a:tcPr marL="91450" marR="91450" marT="45725" marB="45725" vert="wordArtVert"/>
                </a:tc>
                <a:tc>
                  <a:txBody>
                    <a:bodyPr/>
                    <a:lstStyle/>
                    <a:p>
                      <a:r>
                        <a:rPr lang="en-US" sz="1400" dirty="0"/>
                        <a:t>Through an innovative </a:t>
                      </a:r>
                      <a:r>
                        <a:rPr lang="en-US" sz="1400" b="1" dirty="0"/>
                        <a:t>toolkit</a:t>
                      </a:r>
                      <a:r>
                        <a:rPr lang="en-US" sz="1400" dirty="0"/>
                        <a:t>, which includes a </a:t>
                      </a:r>
                      <a:r>
                        <a:rPr lang="en-US" sz="1400" b="1" dirty="0"/>
                        <a:t>Methodological Guide</a:t>
                      </a:r>
                      <a:r>
                        <a:rPr lang="en-US" sz="1400" dirty="0"/>
                        <a:t>, a </a:t>
                      </a:r>
                      <a:r>
                        <a:rPr lang="en-US" sz="1400" b="1" dirty="0"/>
                        <a:t>Learning Training Guide </a:t>
                      </a:r>
                      <a:r>
                        <a:rPr lang="en-US" sz="1400" dirty="0"/>
                        <a:t>for </a:t>
                      </a:r>
                      <a:r>
                        <a:rPr lang="en-US" sz="1400" b="1" dirty="0"/>
                        <a:t>career development and psychometric methods </a:t>
                      </a:r>
                      <a:r>
                        <a:rPr lang="en-US" sz="1400" dirty="0"/>
                        <a:t>and a </a:t>
                      </a:r>
                      <a:r>
                        <a:rPr lang="en-US" sz="1400" b="1" dirty="0"/>
                        <a:t>Learning Training Guide </a:t>
                      </a:r>
                      <a:r>
                        <a:rPr lang="en-US" sz="1400" dirty="0"/>
                        <a:t>for viable Social Enterprises business models </a:t>
                      </a:r>
                      <a:r>
                        <a:rPr lang="en-US" sz="1400" b="1" dirty="0"/>
                        <a:t>addressing challenges </a:t>
                      </a:r>
                      <a:r>
                        <a:rPr lang="en-US" sz="1400" dirty="0"/>
                        <a:t>based on </a:t>
                      </a:r>
                      <a:r>
                        <a:rPr lang="en-US" sz="1400" b="1" dirty="0"/>
                        <a:t>SDGs</a:t>
                      </a:r>
                      <a:r>
                        <a:rPr lang="en-US" sz="1400" dirty="0"/>
                        <a:t> (Sustainable Development Goals) and for effective use of </a:t>
                      </a:r>
                      <a:r>
                        <a:rPr lang="en-US" sz="1400" b="1" dirty="0"/>
                        <a:t>Social Medias</a:t>
                      </a:r>
                    </a:p>
                  </a:txBody>
                  <a:tcPr marL="91450" marR="91450" marT="45725" marB="45725"/>
                </a:tc>
                <a:extLst>
                  <a:ext uri="{0D108BD9-81ED-4DB2-BD59-A6C34878D82A}">
                    <a16:rowId xmlns:a16="http://schemas.microsoft.com/office/drawing/2014/main" val="10000"/>
                  </a:ext>
                </a:extLst>
              </a:tr>
              <a:tr h="443225">
                <a:tc vMerge="1">
                  <a:txBody>
                    <a:bodyPr/>
                    <a:lstStyle/>
                    <a:p>
                      <a:pPr marL="0" marR="0" lvl="0" indent="0" algn="l" rtl="0">
                        <a:spcBef>
                          <a:spcPts val="0"/>
                        </a:spcBef>
                        <a:spcAft>
                          <a:spcPts val="0"/>
                        </a:spcAft>
                        <a:buNone/>
                      </a:pPr>
                      <a:endParaRPr sz="1400" b="1" dirty="0">
                        <a:solidFill>
                          <a:srgbClr val="205867"/>
                        </a:solidFill>
                      </a:endParaRPr>
                    </a:p>
                  </a:txBody>
                  <a:tcPr marL="91450" marR="91450" marT="45725" marB="45725"/>
                </a:tc>
                <a:tc>
                  <a:txBody>
                    <a:bodyPr/>
                    <a:lstStyle/>
                    <a:p>
                      <a:r>
                        <a:rPr lang="en-US" sz="1400" dirty="0"/>
                        <a:t>Through an Innovative Psychometric </a:t>
                      </a:r>
                      <a:r>
                        <a:rPr lang="en-US" sz="1400" b="1" dirty="0"/>
                        <a:t>Serious Game</a:t>
                      </a:r>
                    </a:p>
                  </a:txBody>
                  <a:tcPr marL="91450" marR="91450" marT="45725" marB="45725"/>
                </a:tc>
                <a:extLst>
                  <a:ext uri="{0D108BD9-81ED-4DB2-BD59-A6C34878D82A}">
                    <a16:rowId xmlns:a16="http://schemas.microsoft.com/office/drawing/2014/main" val="829760310"/>
                  </a:ext>
                </a:extLst>
              </a:tr>
            </a:tbl>
          </a:graphicData>
        </a:graphic>
      </p:graphicFrame>
      <p:pic>
        <p:nvPicPr>
          <p:cNvPr id="498" name="Google Shape;498;p19"/>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8" name="Picture 7">
            <a:extLst>
              <a:ext uri="{FF2B5EF4-FFF2-40B4-BE49-F238E27FC236}">
                <a16:creationId xmlns:a16="http://schemas.microsoft.com/office/drawing/2014/main" id="{DBAE74CA-96F8-433C-A6E4-ED96A5004713}"/>
              </a:ext>
            </a:extLst>
          </p:cNvPr>
          <p:cNvPicPr>
            <a:picLocks noChangeAspect="1"/>
          </p:cNvPicPr>
          <p:nvPr/>
        </p:nvPicPr>
        <p:blipFill>
          <a:blip r:embed="rId4"/>
          <a:stretch>
            <a:fillRect/>
          </a:stretch>
        </p:blipFill>
        <p:spPr>
          <a:xfrm>
            <a:off x="560035" y="5213673"/>
            <a:ext cx="1078942" cy="456778"/>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cxnSp>
        <p:nvCxnSpPr>
          <p:cNvPr id="503" name="Google Shape;503;p20"/>
          <p:cNvCxnSpPr/>
          <p:nvPr/>
        </p:nvCxnSpPr>
        <p:spPr>
          <a:xfrm rot="10800000">
            <a:off x="2302560" y="1984006"/>
            <a:ext cx="7704000" cy="0"/>
          </a:xfrm>
          <a:prstGeom prst="straightConnector1">
            <a:avLst/>
          </a:prstGeom>
          <a:noFill/>
          <a:ln w="76300" cap="flat" cmpd="sng">
            <a:solidFill>
              <a:srgbClr val="5F497A"/>
            </a:solidFill>
            <a:prstDash val="solid"/>
            <a:round/>
            <a:headEnd type="none" w="sm" len="sm"/>
            <a:tailEnd type="none" w="sm" len="sm"/>
          </a:ln>
        </p:spPr>
      </p:cxnSp>
      <p:sp>
        <p:nvSpPr>
          <p:cNvPr id="504" name="Google Shape;504;p20"/>
          <p:cNvSpPr/>
          <p:nvPr/>
        </p:nvSpPr>
        <p:spPr>
          <a:xfrm>
            <a:off x="936000" y="-29520"/>
            <a:ext cx="8228160" cy="989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20"/>
          <p:cNvSpPr/>
          <p:nvPr/>
        </p:nvSpPr>
        <p:spPr>
          <a:xfrm>
            <a:off x="503999" y="524030"/>
            <a:ext cx="9362671" cy="1107996"/>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None/>
            </a:pPr>
            <a:r>
              <a:rPr lang="en-US" sz="3600" dirty="0"/>
              <a:t>More specifically, the Psychometric Serious Game aims to help potential entrepreneurs to:</a:t>
            </a:r>
            <a:endParaRPr sz="3600" b="0" strike="noStrike" dirty="0">
              <a:solidFill>
                <a:schemeClr val="dk1"/>
              </a:solidFill>
              <a:latin typeface="Arial"/>
              <a:ea typeface="Arial"/>
              <a:cs typeface="Arial"/>
              <a:sym typeface="Arial"/>
            </a:endParaRPr>
          </a:p>
        </p:txBody>
      </p:sp>
      <p:sp>
        <p:nvSpPr>
          <p:cNvPr id="506" name="Google Shape;506;p20"/>
          <p:cNvSpPr/>
          <p:nvPr/>
        </p:nvSpPr>
        <p:spPr>
          <a:xfrm>
            <a:off x="504000" y="1326600"/>
            <a:ext cx="9070560" cy="3287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aphicFrame>
        <p:nvGraphicFramePr>
          <p:cNvPr id="507" name="Google Shape;507;p20"/>
          <p:cNvGraphicFramePr/>
          <p:nvPr>
            <p:extLst>
              <p:ext uri="{D42A27DB-BD31-4B8C-83A1-F6EECF244321}">
                <p14:modId xmlns:p14="http://schemas.microsoft.com/office/powerpoint/2010/main" val="2460519030"/>
              </p:ext>
            </p:extLst>
          </p:nvPr>
        </p:nvGraphicFramePr>
        <p:xfrm>
          <a:off x="600333" y="2183494"/>
          <a:ext cx="8899494" cy="2999690"/>
        </p:xfrm>
        <a:graphic>
          <a:graphicData uri="http://schemas.openxmlformats.org/drawingml/2006/table">
            <a:tbl>
              <a:tblPr firstRow="1" bandRow="1">
                <a:noFill/>
                <a:tableStyleId>{8C689BB7-49AF-43B7-8A0F-C74F5878917C}</a:tableStyleId>
              </a:tblPr>
              <a:tblGrid>
                <a:gridCol w="3779194">
                  <a:extLst>
                    <a:ext uri="{9D8B030D-6E8A-4147-A177-3AD203B41FA5}">
                      <a16:colId xmlns:a16="http://schemas.microsoft.com/office/drawing/2014/main" val="20000"/>
                    </a:ext>
                  </a:extLst>
                </a:gridCol>
                <a:gridCol w="5120300">
                  <a:extLst>
                    <a:ext uri="{9D8B030D-6E8A-4147-A177-3AD203B41FA5}">
                      <a16:colId xmlns:a16="http://schemas.microsoft.com/office/drawing/2014/main" val="20001"/>
                    </a:ext>
                  </a:extLst>
                </a:gridCol>
              </a:tblGrid>
              <a:tr h="422700">
                <a:tc>
                  <a:txBody>
                    <a:bodyPr/>
                    <a:lstStyle/>
                    <a:p>
                      <a:r>
                        <a:rPr lang="en-US" sz="1600" dirty="0"/>
                        <a:t>Identify the </a:t>
                      </a:r>
                      <a:r>
                        <a:rPr lang="en-US" sz="1600" b="1" dirty="0"/>
                        <a:t>key role </a:t>
                      </a:r>
                      <a:r>
                        <a:rPr lang="en-US" sz="1600" dirty="0"/>
                        <a:t>they can play in a </a:t>
                      </a:r>
                      <a:r>
                        <a:rPr lang="en-US" sz="1600" b="1" dirty="0"/>
                        <a:t>team</a:t>
                      </a:r>
                    </a:p>
                  </a:txBody>
                  <a:tcPr marL="91450" marR="91450" marT="45725" marB="45725"/>
                </a:tc>
                <a:tc>
                  <a:txBody>
                    <a:bodyPr/>
                    <a:lstStyle/>
                    <a:p>
                      <a:r>
                        <a:rPr lang="en-US" sz="1600" dirty="0"/>
                        <a:t>Assess their </a:t>
                      </a:r>
                      <a:r>
                        <a:rPr lang="en-US" sz="1600" b="1" dirty="0"/>
                        <a:t>skills </a:t>
                      </a:r>
                      <a:r>
                        <a:rPr lang="en-US" sz="1600" dirty="0"/>
                        <a:t>and </a:t>
                      </a:r>
                      <a:r>
                        <a:rPr lang="en-US" sz="1600" b="1" dirty="0"/>
                        <a:t>competencies</a:t>
                      </a:r>
                    </a:p>
                  </a:txBody>
                  <a:tcPr marL="91450" marR="91450" marT="45725" marB="45725"/>
                </a:tc>
                <a:extLst>
                  <a:ext uri="{0D108BD9-81ED-4DB2-BD59-A6C34878D82A}">
                    <a16:rowId xmlns:a16="http://schemas.microsoft.com/office/drawing/2014/main" val="10000"/>
                  </a:ext>
                </a:extLst>
              </a:tr>
              <a:tr h="832200">
                <a:tc>
                  <a:txBody>
                    <a:bodyPr/>
                    <a:lstStyle/>
                    <a:p>
                      <a:r>
                        <a:rPr lang="en-US" sz="1600" dirty="0"/>
                        <a:t>Participate in a </a:t>
                      </a:r>
                      <a:r>
                        <a:rPr lang="en-US" sz="1600" b="1" dirty="0"/>
                        <a:t>social initiative </a:t>
                      </a:r>
                      <a:r>
                        <a:rPr lang="en-US" sz="1600" dirty="0"/>
                        <a:t>addressing specific </a:t>
                      </a:r>
                      <a:r>
                        <a:rPr lang="en-US" sz="1600" b="1" dirty="0"/>
                        <a:t>SDGs</a:t>
                      </a:r>
                      <a:r>
                        <a:rPr lang="en-US" sz="1600" dirty="0"/>
                        <a:t> </a:t>
                      </a:r>
                    </a:p>
                  </a:txBody>
                  <a:tcPr marL="91450" marR="91450" marT="45725" marB="45725"/>
                </a:tc>
                <a:tc>
                  <a:txBody>
                    <a:bodyPr/>
                    <a:lstStyle/>
                    <a:p>
                      <a:r>
                        <a:rPr lang="en-US" sz="1600" b="1" dirty="0"/>
                        <a:t>Reflect </a:t>
                      </a:r>
                      <a:r>
                        <a:rPr lang="en-US" sz="1600" dirty="0"/>
                        <a:t>upon themselves, their strong points, their personality and their role</a:t>
                      </a:r>
                    </a:p>
                  </a:txBody>
                  <a:tcPr marL="91450" marR="91450" marT="45725" marB="45725"/>
                </a:tc>
                <a:extLst>
                  <a:ext uri="{0D108BD9-81ED-4DB2-BD59-A6C34878D82A}">
                    <a16:rowId xmlns:a16="http://schemas.microsoft.com/office/drawing/2014/main" val="10001"/>
                  </a:ext>
                </a:extLst>
              </a:tr>
              <a:tr h="521550">
                <a:tc>
                  <a:txBody>
                    <a:bodyPr/>
                    <a:lstStyle/>
                    <a:p>
                      <a:r>
                        <a:rPr lang="en-US" sz="1600" b="1" dirty="0"/>
                        <a:t>Overcome</a:t>
                      </a:r>
                      <a:r>
                        <a:rPr lang="en-US" sz="1600" dirty="0"/>
                        <a:t> existing challenges that young or/and old entrepreneurs face</a:t>
                      </a:r>
                    </a:p>
                  </a:txBody>
                  <a:tcPr marL="91450" marR="91450" marT="45725" marB="45725"/>
                </a:tc>
                <a:tc>
                  <a:txBody>
                    <a:bodyPr/>
                    <a:lstStyle/>
                    <a:p>
                      <a:r>
                        <a:rPr lang="en-US" sz="1600" dirty="0"/>
                        <a:t>Receive </a:t>
                      </a:r>
                      <a:r>
                        <a:rPr lang="en-US" sz="1600" b="1" dirty="0"/>
                        <a:t>feedback </a:t>
                      </a:r>
                      <a:r>
                        <a:rPr lang="en-US" sz="1600" dirty="0"/>
                        <a:t>and </a:t>
                      </a:r>
                      <a:r>
                        <a:rPr lang="en-US" sz="1600" b="1" dirty="0"/>
                        <a:t>advice</a:t>
                      </a:r>
                      <a:r>
                        <a:rPr lang="en-US" sz="1600" dirty="0"/>
                        <a:t> for the further </a:t>
                      </a:r>
                      <a:r>
                        <a:rPr lang="en-US" sz="1600" b="1" dirty="0"/>
                        <a:t>development</a:t>
                      </a:r>
                      <a:r>
                        <a:rPr lang="en-US" sz="1600" dirty="0"/>
                        <a:t> of their skills</a:t>
                      </a:r>
                    </a:p>
                    <a:p>
                      <a:pPr marL="0" marR="0" lvl="0" indent="0" algn="l" rtl="0">
                        <a:spcBef>
                          <a:spcPts val="0"/>
                        </a:spcBef>
                        <a:spcAft>
                          <a:spcPts val="0"/>
                        </a:spcAft>
                        <a:buNone/>
                      </a:pPr>
                      <a:endParaRPr sz="1600" dirty="0">
                        <a:solidFill>
                          <a:schemeClr val="dk1"/>
                        </a:solidFill>
                        <a:latin typeface="Arial"/>
                        <a:ea typeface="Arial"/>
                        <a:cs typeface="Arial"/>
                        <a:sym typeface="Arial"/>
                      </a:endParaRPr>
                    </a:p>
                    <a:p>
                      <a:pPr marL="0" marR="0" lvl="0" indent="0" algn="l" rtl="0">
                        <a:spcBef>
                          <a:spcPts val="0"/>
                        </a:spcBef>
                        <a:spcAft>
                          <a:spcPts val="0"/>
                        </a:spcAft>
                        <a:buNone/>
                      </a:pPr>
                      <a:endParaRPr sz="1600" dirty="0">
                        <a:solidFill>
                          <a:srgbClr val="0C0C0C"/>
                        </a:solidFill>
                      </a:endParaRPr>
                    </a:p>
                  </a:txBody>
                  <a:tcPr marL="91450" marR="91450" marT="45725" marB="45725"/>
                </a:tc>
                <a:extLst>
                  <a:ext uri="{0D108BD9-81ED-4DB2-BD59-A6C34878D82A}">
                    <a16:rowId xmlns:a16="http://schemas.microsoft.com/office/drawing/2014/main" val="10002"/>
                  </a:ext>
                </a:extLst>
              </a:tr>
              <a:tr h="521550">
                <a:tc grid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600" dirty="0"/>
                        <a:t>Become more</a:t>
                      </a:r>
                      <a:r>
                        <a:rPr lang="en-US" sz="1600" b="1" dirty="0"/>
                        <a:t> self-aware</a:t>
                      </a:r>
                      <a:r>
                        <a:rPr lang="en-US" sz="1600" dirty="0"/>
                        <a:t>, </a:t>
                      </a:r>
                      <a:r>
                        <a:rPr lang="en-US" sz="1600" b="1" dirty="0"/>
                        <a:t>visionary</a:t>
                      </a:r>
                      <a:r>
                        <a:rPr lang="en-US" sz="1600" dirty="0"/>
                        <a:t> and </a:t>
                      </a:r>
                      <a:r>
                        <a:rPr lang="en-US" sz="1600" b="1" dirty="0"/>
                        <a:t>INSPIRE(d)</a:t>
                      </a:r>
                    </a:p>
                  </a:txBody>
                  <a:tcPr marL="91450" marR="91450" marT="45725" marB="45725"/>
                </a:tc>
                <a:tc hMerge="1">
                  <a:txBody>
                    <a:bodyPr/>
                    <a:lstStyle/>
                    <a:p>
                      <a:pPr marL="0" marR="0" lvl="0" indent="0" algn="l" rtl="0">
                        <a:spcBef>
                          <a:spcPts val="0"/>
                        </a:spcBef>
                        <a:spcAft>
                          <a:spcPts val="0"/>
                        </a:spcAft>
                        <a:buNone/>
                      </a:pPr>
                      <a:endParaRPr sz="1050" dirty="0">
                        <a:solidFill>
                          <a:srgbClr val="0C0C0C"/>
                        </a:solidFill>
                      </a:endParaRPr>
                    </a:p>
                  </a:txBody>
                  <a:tcPr marL="91450" marR="91450" marT="45725" marB="45725"/>
                </a:tc>
                <a:extLst>
                  <a:ext uri="{0D108BD9-81ED-4DB2-BD59-A6C34878D82A}">
                    <a16:rowId xmlns:a16="http://schemas.microsoft.com/office/drawing/2014/main" val="1515513839"/>
                  </a:ext>
                </a:extLst>
              </a:tr>
            </a:tbl>
          </a:graphicData>
        </a:graphic>
      </p:graphicFrame>
      <p:pic>
        <p:nvPicPr>
          <p:cNvPr id="508" name="Google Shape;508;p20"/>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8" name="Picture 7">
            <a:extLst>
              <a:ext uri="{FF2B5EF4-FFF2-40B4-BE49-F238E27FC236}">
                <a16:creationId xmlns:a16="http://schemas.microsoft.com/office/drawing/2014/main" id="{5E5D8E4D-C22F-4BFA-B626-F10490319A34}"/>
              </a:ext>
            </a:extLst>
          </p:cNvPr>
          <p:cNvPicPr>
            <a:picLocks noChangeAspect="1"/>
          </p:cNvPicPr>
          <p:nvPr/>
        </p:nvPicPr>
        <p:blipFill>
          <a:blip r:embed="rId4"/>
          <a:stretch>
            <a:fillRect/>
          </a:stretch>
        </p:blipFill>
        <p:spPr>
          <a:xfrm>
            <a:off x="560035" y="5213673"/>
            <a:ext cx="1078942" cy="456778"/>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9CE76-F075-461E-9572-892B3EC558FD}"/>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A8AAAD7A-5EA5-4A3B-A5C8-F88E9D3E8A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7740935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57C57-A77C-4247-A254-282E99FE1046}"/>
              </a:ext>
            </a:extLst>
          </p:cNvPr>
          <p:cNvSpPr>
            <a:spLocks noGrp="1"/>
          </p:cNvSpPr>
          <p:nvPr>
            <p:ph type="title"/>
          </p:nvPr>
        </p:nvSpPr>
        <p:spPr>
          <a:xfrm>
            <a:off x="504000" y="394601"/>
            <a:ext cx="9072000" cy="609398"/>
          </a:xfrm>
        </p:spPr>
        <p:txBody>
          <a:bodyPr/>
          <a:lstStyle/>
          <a:p>
            <a:endParaRPr lang="en-US" dirty="0"/>
          </a:p>
        </p:txBody>
      </p:sp>
      <p:pic>
        <p:nvPicPr>
          <p:cNvPr id="5" name="Content Placeholder 4">
            <a:extLst>
              <a:ext uri="{FF2B5EF4-FFF2-40B4-BE49-F238E27FC236}">
                <a16:creationId xmlns:a16="http://schemas.microsoft.com/office/drawing/2014/main" id="{4C4E80D2-CE34-4526-974A-D0D19F3815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19305406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FCAD8B-2739-4BD4-ACC6-2603B0965164}"/>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C8C3190A-060F-4290-854C-BF61F84615B9}"/>
              </a:ext>
            </a:extLst>
          </p:cNvPr>
          <p:cNvSpPr>
            <a:spLocks noGrp="1"/>
          </p:cNvSpPr>
          <p:nvPr>
            <p:ph type="body" idx="1"/>
          </p:nvPr>
        </p:nvSpPr>
        <p:spPr/>
        <p:txBody>
          <a:bodyPr/>
          <a:lstStyle/>
          <a:p>
            <a:pPr marL="114300" indent="0" algn="ctr">
              <a:buNone/>
            </a:pPr>
            <a:r>
              <a:rPr lang="en-US" sz="2800" dirty="0"/>
              <a:t>The game begins with an </a:t>
            </a:r>
            <a:r>
              <a:rPr lang="en-US" sz="2800" b="1" dirty="0"/>
              <a:t>Introduction </a:t>
            </a:r>
            <a:r>
              <a:rPr lang="en-US" sz="2800" dirty="0"/>
              <a:t>to the </a:t>
            </a:r>
            <a:r>
              <a:rPr lang="en-US" sz="2800" b="1" dirty="0"/>
              <a:t>setting</a:t>
            </a:r>
            <a:r>
              <a:rPr lang="en-US" sz="2800" dirty="0"/>
              <a:t>, the </a:t>
            </a:r>
            <a:r>
              <a:rPr lang="en-US" sz="2800" b="1" dirty="0"/>
              <a:t>objective</a:t>
            </a:r>
            <a:r>
              <a:rPr lang="en-US" sz="2800" dirty="0"/>
              <a:t> and the </a:t>
            </a:r>
            <a:r>
              <a:rPr lang="en-US" sz="2800" b="1" dirty="0"/>
              <a:t>mission. </a:t>
            </a:r>
            <a:r>
              <a:rPr lang="en-US" sz="2800" dirty="0"/>
              <a:t>So people are put into a fictional reality that simulated real situations.</a:t>
            </a:r>
            <a:endParaRPr lang="en-GB" dirty="0"/>
          </a:p>
        </p:txBody>
      </p:sp>
      <p:pic>
        <p:nvPicPr>
          <p:cNvPr id="4" name="Google Shape;508;p20">
            <a:extLst>
              <a:ext uri="{FF2B5EF4-FFF2-40B4-BE49-F238E27FC236}">
                <a16:creationId xmlns:a16="http://schemas.microsoft.com/office/drawing/2014/main" id="{D08FEE1A-0B97-423F-8A76-64A741CEBC57}"/>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5" name="Picture 4">
            <a:extLst>
              <a:ext uri="{FF2B5EF4-FFF2-40B4-BE49-F238E27FC236}">
                <a16:creationId xmlns:a16="http://schemas.microsoft.com/office/drawing/2014/main" id="{E657E931-C5E5-4F3F-ADB6-889CBA8AC6F4}"/>
              </a:ext>
            </a:extLst>
          </p:cNvPr>
          <p:cNvPicPr>
            <a:picLocks noChangeAspect="1"/>
          </p:cNvPicPr>
          <p:nvPr/>
        </p:nvPicPr>
        <p:blipFill>
          <a:blip r:embed="rId3"/>
          <a:stretch>
            <a:fillRect/>
          </a:stretch>
        </p:blipFill>
        <p:spPr>
          <a:xfrm>
            <a:off x="560035" y="5213673"/>
            <a:ext cx="1078942" cy="456778"/>
          </a:xfrm>
          <a:prstGeom prst="rect">
            <a:avLst/>
          </a:prstGeom>
        </p:spPr>
      </p:pic>
    </p:spTree>
    <p:extLst>
      <p:ext uri="{BB962C8B-B14F-4D97-AF65-F5344CB8AC3E}">
        <p14:creationId xmlns:p14="http://schemas.microsoft.com/office/powerpoint/2010/main" val="22261558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335E-3179-42CC-BB30-F177F0724C01}"/>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53C3EE30-A00B-4F25-A6DA-65491A27D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6" y="99"/>
            <a:ext cx="10078329" cy="5670352"/>
          </a:xfrm>
        </p:spPr>
      </p:pic>
    </p:spTree>
    <p:extLst>
      <p:ext uri="{BB962C8B-B14F-4D97-AF65-F5344CB8AC3E}">
        <p14:creationId xmlns:p14="http://schemas.microsoft.com/office/powerpoint/2010/main" val="6727359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
          <p:cNvSpPr/>
          <p:nvPr/>
        </p:nvSpPr>
        <p:spPr>
          <a:xfrm>
            <a:off x="744409" y="730603"/>
            <a:ext cx="8769193" cy="3786690"/>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endParaRPr lang="en-US" sz="1800" dirty="0"/>
          </a:p>
          <a:p>
            <a:pPr marL="285750" indent="-285750">
              <a:buFont typeface="Wingdings" panose="05000000000000000000" pitchFamily="2" charset="2"/>
              <a:buChar char="q"/>
            </a:pPr>
            <a:r>
              <a:rPr lang="en-US" sz="1800" dirty="0"/>
              <a:t>Information about Social Entrepreneurship for individuals from a disadvantaged background</a:t>
            </a:r>
          </a:p>
          <a:p>
            <a:endParaRPr lang="en-US" sz="1800" dirty="0"/>
          </a:p>
          <a:p>
            <a:pPr marL="285750" indent="-285750">
              <a:buFont typeface="Wingdings" panose="05000000000000000000" pitchFamily="2" charset="2"/>
              <a:buChar char="q"/>
            </a:pPr>
            <a:r>
              <a:rPr lang="en-US" sz="1800" dirty="0"/>
              <a:t>Initiatives, actions and measures taken by the EU to support this group</a:t>
            </a:r>
          </a:p>
          <a:p>
            <a:endParaRPr lang="en-US" sz="1800" dirty="0"/>
          </a:p>
          <a:p>
            <a:pPr marL="285750" indent="-285750">
              <a:buFont typeface="Wingdings" panose="05000000000000000000" pitchFamily="2" charset="2"/>
              <a:buChar char="q"/>
            </a:pPr>
            <a:r>
              <a:rPr lang="en-US" sz="1800" dirty="0"/>
              <a:t>ISPIRE’S Psychometric Serious Game role</a:t>
            </a:r>
          </a:p>
        </p:txBody>
      </p:sp>
      <p:pic>
        <p:nvPicPr>
          <p:cNvPr id="221" name="Google Shape;221;p2"/>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 name="TextBox 1">
            <a:extLst>
              <a:ext uri="{FF2B5EF4-FFF2-40B4-BE49-F238E27FC236}">
                <a16:creationId xmlns:a16="http://schemas.microsoft.com/office/drawing/2014/main" id="{25AF6893-639E-4221-9F3A-5C969C922304}"/>
              </a:ext>
            </a:extLst>
          </p:cNvPr>
          <p:cNvSpPr txBox="1"/>
          <p:nvPr/>
        </p:nvSpPr>
        <p:spPr>
          <a:xfrm>
            <a:off x="937846" y="758092"/>
            <a:ext cx="3829539" cy="523220"/>
          </a:xfrm>
          <a:prstGeom prst="rect">
            <a:avLst/>
          </a:prstGeom>
          <a:noFill/>
        </p:spPr>
        <p:txBody>
          <a:bodyPr wrap="square" rtlCol="0">
            <a:spAutoFit/>
          </a:bodyPr>
          <a:lstStyle/>
          <a:p>
            <a:r>
              <a:rPr lang="en-GB" sz="2800" b="1" dirty="0">
                <a:effectLst>
                  <a:outerShdw blurRad="38100" dist="38100" dir="2700000" algn="tl">
                    <a:srgbClr val="000000">
                      <a:alpha val="43137"/>
                    </a:srgbClr>
                  </a:outerShdw>
                </a:effectLst>
              </a:rPr>
              <a:t>Contents: </a:t>
            </a:r>
          </a:p>
        </p:txBody>
      </p:sp>
      <p:pic>
        <p:nvPicPr>
          <p:cNvPr id="5" name="Picture 4">
            <a:extLst>
              <a:ext uri="{FF2B5EF4-FFF2-40B4-BE49-F238E27FC236}">
                <a16:creationId xmlns:a16="http://schemas.microsoft.com/office/drawing/2014/main" id="{C10CF81B-B019-42C9-AF2F-85A2CBDF3034}"/>
              </a:ext>
            </a:extLst>
          </p:cNvPr>
          <p:cNvPicPr>
            <a:picLocks noChangeAspect="1"/>
          </p:cNvPicPr>
          <p:nvPr/>
        </p:nvPicPr>
        <p:blipFill>
          <a:blip r:embed="rId4"/>
          <a:stretch>
            <a:fillRect/>
          </a:stretch>
        </p:blipFill>
        <p:spPr>
          <a:xfrm>
            <a:off x="560035" y="5213673"/>
            <a:ext cx="1078942" cy="4567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85EFF-31BD-4798-8DA7-FEE2B2C7313D}"/>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3363636C-82D6-43E2-BD7B-31059494B5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0"/>
            <a:ext cx="10080625" cy="5670351"/>
          </a:xfrm>
        </p:spPr>
      </p:pic>
    </p:spTree>
    <p:extLst>
      <p:ext uri="{BB962C8B-B14F-4D97-AF65-F5344CB8AC3E}">
        <p14:creationId xmlns:p14="http://schemas.microsoft.com/office/powerpoint/2010/main" val="76292740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ED23C-101A-497E-B6BB-565501C922F8}"/>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945A8B5B-77AF-4AA1-BA0E-1766C7C70A5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5845306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C7CA2-4182-4ED8-A382-4D987CD9E582}"/>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382D1612-8740-42E2-9067-B5E5CCABB50F}"/>
              </a:ext>
            </a:extLst>
          </p:cNvPr>
          <p:cNvSpPr>
            <a:spLocks noGrp="1"/>
          </p:cNvSpPr>
          <p:nvPr>
            <p:ph type="body" idx="1"/>
          </p:nvPr>
        </p:nvSpPr>
        <p:spPr/>
        <p:txBody>
          <a:bodyPr/>
          <a:lstStyle/>
          <a:p>
            <a:pPr marL="114300" indent="0" algn="ctr">
              <a:buNone/>
            </a:pPr>
            <a:r>
              <a:rPr lang="en-US" dirty="0"/>
              <a:t>And then the game is </a:t>
            </a:r>
            <a:r>
              <a:rPr lang="en-US" b="1" dirty="0"/>
              <a:t>ON</a:t>
            </a:r>
            <a:r>
              <a:rPr lang="en-US" dirty="0"/>
              <a:t>! The player has to take important </a:t>
            </a:r>
            <a:r>
              <a:rPr lang="en-US" b="1" dirty="0"/>
              <a:t>decisions</a:t>
            </a:r>
            <a:r>
              <a:rPr lang="en-US" dirty="0"/>
              <a:t> regarding their Social Enterprise by </a:t>
            </a:r>
            <a:r>
              <a:rPr lang="en-US" b="1" dirty="0"/>
              <a:t>swiping</a:t>
            </a:r>
            <a:r>
              <a:rPr lang="en-US" dirty="0"/>
              <a:t> Left or Right. Those decisions are basically a self assessment of skills and personality. Thus a good starting point to see if you are SE material and what role you can play in a team!</a:t>
            </a:r>
            <a:endParaRPr lang="en-GB" dirty="0"/>
          </a:p>
        </p:txBody>
      </p:sp>
      <p:pic>
        <p:nvPicPr>
          <p:cNvPr id="4" name="Google Shape;508;p20">
            <a:extLst>
              <a:ext uri="{FF2B5EF4-FFF2-40B4-BE49-F238E27FC236}">
                <a16:creationId xmlns:a16="http://schemas.microsoft.com/office/drawing/2014/main" id="{C35FB1F0-C3B4-495B-A447-0E375FECF9C7}"/>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5" name="Picture 4">
            <a:extLst>
              <a:ext uri="{FF2B5EF4-FFF2-40B4-BE49-F238E27FC236}">
                <a16:creationId xmlns:a16="http://schemas.microsoft.com/office/drawing/2014/main" id="{DDC10344-429B-435F-A4B2-7809C1F91401}"/>
              </a:ext>
            </a:extLst>
          </p:cNvPr>
          <p:cNvPicPr>
            <a:picLocks noChangeAspect="1"/>
          </p:cNvPicPr>
          <p:nvPr/>
        </p:nvPicPr>
        <p:blipFill>
          <a:blip r:embed="rId3"/>
          <a:stretch>
            <a:fillRect/>
          </a:stretch>
        </p:blipFill>
        <p:spPr>
          <a:xfrm>
            <a:off x="560035" y="5213673"/>
            <a:ext cx="1078942" cy="456778"/>
          </a:xfrm>
          <a:prstGeom prst="rect">
            <a:avLst/>
          </a:prstGeom>
        </p:spPr>
      </p:pic>
    </p:spTree>
    <p:extLst>
      <p:ext uri="{BB962C8B-B14F-4D97-AF65-F5344CB8AC3E}">
        <p14:creationId xmlns:p14="http://schemas.microsoft.com/office/powerpoint/2010/main" val="2174472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21323-E460-48EF-B3E1-04C85B1D3697}"/>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39AA7DE4-AF69-4357-A326-64C7FA080E5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12833979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662D-CBF0-4EA4-A727-A592E7E84DF7}"/>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6BEA1A2B-B933-4C0A-B329-A21F728573E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263"/>
            <a:ext cx="10080625" cy="5664188"/>
          </a:xfrm>
        </p:spPr>
      </p:pic>
    </p:spTree>
    <p:extLst>
      <p:ext uri="{BB962C8B-B14F-4D97-AF65-F5344CB8AC3E}">
        <p14:creationId xmlns:p14="http://schemas.microsoft.com/office/powerpoint/2010/main" val="35831155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7CDC-3489-4135-B04B-68C99CC1FEB7}"/>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B4BFE0B4-A101-4BF3-A2DE-C04FD3A4C875}"/>
              </a:ext>
            </a:extLst>
          </p:cNvPr>
          <p:cNvSpPr>
            <a:spLocks noGrp="1"/>
          </p:cNvSpPr>
          <p:nvPr>
            <p:ph type="body" idx="1"/>
          </p:nvPr>
        </p:nvSpPr>
        <p:spPr/>
        <p:txBody>
          <a:bodyPr/>
          <a:lstStyle/>
          <a:p>
            <a:pPr marL="114300" indent="0" rtl="0" fontAlgn="base">
              <a:spcBef>
                <a:spcPts val="1000"/>
              </a:spcBef>
              <a:spcAft>
                <a:spcPts val="0"/>
              </a:spcAft>
              <a:buNone/>
            </a:pPr>
            <a:r>
              <a:rPr lang="en-US" dirty="0"/>
              <a:t> At the end of each level there is a business tool that will help the player advance his/her skills</a:t>
            </a:r>
          </a:p>
          <a:p>
            <a:pPr marL="114300" indent="0" algn="ctr">
              <a:buNone/>
            </a:pPr>
            <a:endParaRPr lang="en-GB" dirty="0"/>
          </a:p>
        </p:txBody>
      </p:sp>
      <p:pic>
        <p:nvPicPr>
          <p:cNvPr id="4" name="Google Shape;508;p20">
            <a:extLst>
              <a:ext uri="{FF2B5EF4-FFF2-40B4-BE49-F238E27FC236}">
                <a16:creationId xmlns:a16="http://schemas.microsoft.com/office/drawing/2014/main" id="{78E9282B-3E45-4DC6-94EC-EE9CEB28FC5B}"/>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5" name="Picture 4">
            <a:extLst>
              <a:ext uri="{FF2B5EF4-FFF2-40B4-BE49-F238E27FC236}">
                <a16:creationId xmlns:a16="http://schemas.microsoft.com/office/drawing/2014/main" id="{A7833CA9-50FD-4E3D-8490-2587912EC2EE}"/>
              </a:ext>
            </a:extLst>
          </p:cNvPr>
          <p:cNvPicPr>
            <a:picLocks noChangeAspect="1"/>
          </p:cNvPicPr>
          <p:nvPr/>
        </p:nvPicPr>
        <p:blipFill>
          <a:blip r:embed="rId3"/>
          <a:stretch>
            <a:fillRect/>
          </a:stretch>
        </p:blipFill>
        <p:spPr>
          <a:xfrm>
            <a:off x="560035" y="5213673"/>
            <a:ext cx="1078942" cy="456778"/>
          </a:xfrm>
          <a:prstGeom prst="rect">
            <a:avLst/>
          </a:prstGeom>
        </p:spPr>
      </p:pic>
    </p:spTree>
    <p:extLst>
      <p:ext uri="{BB962C8B-B14F-4D97-AF65-F5344CB8AC3E}">
        <p14:creationId xmlns:p14="http://schemas.microsoft.com/office/powerpoint/2010/main" val="22295228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7446F-F7DF-41C6-9126-9C025E43FDD5}"/>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88C76238-0337-4942-AA41-45DAE8604F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499232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26B080-3BC4-44C2-992A-975FAFFD927E}"/>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2E2D41FB-5CCF-49CD-815E-AA8D69A1922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5176"/>
            <a:ext cx="10080625" cy="5675627"/>
          </a:xfrm>
        </p:spPr>
      </p:pic>
    </p:spTree>
    <p:extLst>
      <p:ext uri="{BB962C8B-B14F-4D97-AF65-F5344CB8AC3E}">
        <p14:creationId xmlns:p14="http://schemas.microsoft.com/office/powerpoint/2010/main" val="40416546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323C6-7028-47A0-8942-F678B9EB72BE}"/>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FDF18E3B-8775-4785-BF0A-20DC19923B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232119884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87232-CBC6-4575-BE9B-632569C37FFF}"/>
              </a:ext>
            </a:extLst>
          </p:cNvPr>
          <p:cNvSpPr>
            <a:spLocks noGrp="1"/>
          </p:cNvSpPr>
          <p:nvPr>
            <p:ph type="title"/>
          </p:nvPr>
        </p:nvSpPr>
        <p:spPr/>
        <p:txBody>
          <a:bodyPr/>
          <a:lstStyle/>
          <a:p>
            <a:endParaRPr lang="en-GB"/>
          </a:p>
        </p:txBody>
      </p:sp>
      <p:sp>
        <p:nvSpPr>
          <p:cNvPr id="3" name="Text Placeholder 2">
            <a:extLst>
              <a:ext uri="{FF2B5EF4-FFF2-40B4-BE49-F238E27FC236}">
                <a16:creationId xmlns:a16="http://schemas.microsoft.com/office/drawing/2014/main" id="{EA2449DC-5258-4CB0-ACB4-DE6FB7DEAD82}"/>
              </a:ext>
            </a:extLst>
          </p:cNvPr>
          <p:cNvSpPr>
            <a:spLocks noGrp="1"/>
          </p:cNvSpPr>
          <p:nvPr>
            <p:ph type="body" idx="1"/>
          </p:nvPr>
        </p:nvSpPr>
        <p:spPr/>
        <p:txBody>
          <a:bodyPr/>
          <a:lstStyle/>
          <a:p>
            <a:pPr marL="114300" indent="0" algn="ctr">
              <a:buNone/>
            </a:pPr>
            <a:r>
              <a:rPr lang="en-GB" dirty="0"/>
              <a:t> </a:t>
            </a:r>
            <a:r>
              <a:rPr lang="en-US" dirty="0"/>
              <a:t>After completing the Time for Action challenges, the player is introduced to some useful tips relevant to the section.</a:t>
            </a:r>
            <a:endParaRPr lang="en-GB" dirty="0"/>
          </a:p>
        </p:txBody>
      </p:sp>
      <p:pic>
        <p:nvPicPr>
          <p:cNvPr id="4" name="Google Shape;508;p20">
            <a:extLst>
              <a:ext uri="{FF2B5EF4-FFF2-40B4-BE49-F238E27FC236}">
                <a16:creationId xmlns:a16="http://schemas.microsoft.com/office/drawing/2014/main" id="{2B59BA91-F639-4E94-8907-F8774E3B4568}"/>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5" name="Picture 4">
            <a:extLst>
              <a:ext uri="{FF2B5EF4-FFF2-40B4-BE49-F238E27FC236}">
                <a16:creationId xmlns:a16="http://schemas.microsoft.com/office/drawing/2014/main" id="{B8F5DAC0-05E4-4827-8ED1-A41F9CAD72A9}"/>
              </a:ext>
            </a:extLst>
          </p:cNvPr>
          <p:cNvPicPr>
            <a:picLocks noChangeAspect="1"/>
          </p:cNvPicPr>
          <p:nvPr/>
        </p:nvPicPr>
        <p:blipFill>
          <a:blip r:embed="rId3"/>
          <a:stretch>
            <a:fillRect/>
          </a:stretch>
        </p:blipFill>
        <p:spPr>
          <a:xfrm>
            <a:off x="560035" y="5213673"/>
            <a:ext cx="1078942" cy="456778"/>
          </a:xfrm>
          <a:prstGeom prst="rect">
            <a:avLst/>
          </a:prstGeom>
        </p:spPr>
      </p:pic>
    </p:spTree>
    <p:extLst>
      <p:ext uri="{BB962C8B-B14F-4D97-AF65-F5344CB8AC3E}">
        <p14:creationId xmlns:p14="http://schemas.microsoft.com/office/powerpoint/2010/main" val="7337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8C682-6D19-4288-88BC-D0AAED47C06D}"/>
              </a:ext>
            </a:extLst>
          </p:cNvPr>
          <p:cNvSpPr>
            <a:spLocks noGrp="1"/>
          </p:cNvSpPr>
          <p:nvPr>
            <p:ph type="title"/>
          </p:nvPr>
        </p:nvSpPr>
        <p:spPr>
          <a:xfrm>
            <a:off x="669231" y="367042"/>
            <a:ext cx="8813981" cy="997196"/>
          </a:xfrm>
        </p:spPr>
        <p:txBody>
          <a:bodyPr/>
          <a:lstStyle/>
          <a:p>
            <a:r>
              <a:rPr lang="en-US" sz="3600" dirty="0">
                <a:effectLst>
                  <a:outerShdw blurRad="38100" dist="38100" dir="2700000" algn="tl">
                    <a:srgbClr val="000000">
                      <a:alpha val="43137"/>
                    </a:srgbClr>
                  </a:outerShdw>
                </a:effectLst>
              </a:rPr>
              <a:t>So…. can anyone become a Social Entrepreneur?</a:t>
            </a:r>
          </a:p>
        </p:txBody>
      </p:sp>
      <p:sp>
        <p:nvSpPr>
          <p:cNvPr id="3" name="Content Placeholder 2">
            <a:extLst>
              <a:ext uri="{FF2B5EF4-FFF2-40B4-BE49-F238E27FC236}">
                <a16:creationId xmlns:a16="http://schemas.microsoft.com/office/drawing/2014/main" id="{007D5400-F0C2-41D1-A3DE-6A236BFD6D60}"/>
              </a:ext>
            </a:extLst>
          </p:cNvPr>
          <p:cNvSpPr>
            <a:spLocks noGrp="1"/>
          </p:cNvSpPr>
          <p:nvPr>
            <p:ph idx="1"/>
          </p:nvPr>
        </p:nvSpPr>
        <p:spPr>
          <a:xfrm>
            <a:off x="560035" y="1596199"/>
            <a:ext cx="8532346" cy="3208712"/>
          </a:xfrm>
        </p:spPr>
        <p:txBody>
          <a:bodyPr>
            <a:normAutofit fontScale="92500" lnSpcReduction="10000"/>
          </a:bodyPr>
          <a:lstStyle/>
          <a:p>
            <a:r>
              <a:rPr lang="en-US" sz="1984" dirty="0">
                <a:latin typeface="+mj-lt"/>
              </a:rPr>
              <a:t>If you can find a way to turn </a:t>
            </a:r>
            <a:r>
              <a:rPr lang="en-US" sz="1984" b="1" dirty="0">
                <a:latin typeface="+mj-lt"/>
              </a:rPr>
              <a:t>problems into opportunities </a:t>
            </a:r>
            <a:r>
              <a:rPr lang="en-US" sz="1984" dirty="0">
                <a:latin typeface="+mj-lt"/>
              </a:rPr>
              <a:t>and find solutions</a:t>
            </a:r>
          </a:p>
          <a:p>
            <a:endParaRPr lang="en-US" sz="1984" dirty="0">
              <a:latin typeface="+mj-lt"/>
            </a:endParaRPr>
          </a:p>
          <a:p>
            <a:r>
              <a:rPr lang="en-US" sz="1984" dirty="0">
                <a:latin typeface="+mj-lt"/>
              </a:rPr>
              <a:t>If you are </a:t>
            </a:r>
            <a:r>
              <a:rPr lang="en-US" sz="1984" b="1" dirty="0">
                <a:latin typeface="+mj-lt"/>
              </a:rPr>
              <a:t>dedicated</a:t>
            </a:r>
            <a:r>
              <a:rPr lang="en-US" sz="1984" dirty="0">
                <a:latin typeface="+mj-lt"/>
              </a:rPr>
              <a:t> to the cause</a:t>
            </a:r>
          </a:p>
          <a:p>
            <a:endParaRPr lang="en-US" sz="1984" dirty="0">
              <a:latin typeface="+mj-lt"/>
            </a:endParaRPr>
          </a:p>
          <a:p>
            <a:r>
              <a:rPr lang="en-US" sz="1984" dirty="0">
                <a:latin typeface="+mj-lt"/>
              </a:rPr>
              <a:t>If you are aware of your </a:t>
            </a:r>
            <a:r>
              <a:rPr lang="en-US" sz="1984" b="1" dirty="0">
                <a:latin typeface="+mj-lt"/>
              </a:rPr>
              <a:t>skills, </a:t>
            </a:r>
            <a:r>
              <a:rPr lang="en-US" sz="1984" dirty="0">
                <a:latin typeface="+mj-lt"/>
              </a:rPr>
              <a:t>your</a:t>
            </a:r>
            <a:r>
              <a:rPr lang="en-US" sz="1984" b="1" dirty="0">
                <a:latin typeface="+mj-lt"/>
              </a:rPr>
              <a:t> competencies </a:t>
            </a:r>
            <a:r>
              <a:rPr lang="en-US" sz="1984" dirty="0">
                <a:latin typeface="+mj-lt"/>
              </a:rPr>
              <a:t>and</a:t>
            </a:r>
            <a:r>
              <a:rPr lang="en-US" sz="1984" b="1" dirty="0">
                <a:latin typeface="+mj-lt"/>
              </a:rPr>
              <a:t> abilities</a:t>
            </a:r>
            <a:endParaRPr lang="en-US" sz="1984" dirty="0">
              <a:latin typeface="+mj-lt"/>
            </a:endParaRPr>
          </a:p>
          <a:p>
            <a:endParaRPr lang="en-US" sz="2315" dirty="0">
              <a:latin typeface="+mj-lt"/>
            </a:endParaRPr>
          </a:p>
          <a:p>
            <a:r>
              <a:rPr lang="en-US" sz="1984" dirty="0">
                <a:latin typeface="+mj-lt"/>
              </a:rPr>
              <a:t>If you can enjoy </a:t>
            </a:r>
            <a:r>
              <a:rPr lang="en-US" sz="1984" b="1" dirty="0">
                <a:latin typeface="+mj-lt"/>
              </a:rPr>
              <a:t>challenges</a:t>
            </a:r>
            <a:r>
              <a:rPr lang="en-US" sz="1984" dirty="0">
                <a:latin typeface="+mj-lt"/>
              </a:rPr>
              <a:t> and like to work for a greater </a:t>
            </a:r>
            <a:r>
              <a:rPr lang="en-US" sz="1984" b="1" dirty="0">
                <a:latin typeface="+mj-lt"/>
              </a:rPr>
              <a:t>good</a:t>
            </a:r>
            <a:endParaRPr lang="en-US" sz="1984" dirty="0">
              <a:latin typeface="+mj-lt"/>
            </a:endParaRPr>
          </a:p>
          <a:p>
            <a:endParaRPr lang="en-US" sz="1984" dirty="0">
              <a:latin typeface="+mj-lt"/>
            </a:endParaRPr>
          </a:p>
          <a:p>
            <a:pPr marL="0" indent="0">
              <a:buNone/>
            </a:pPr>
            <a:r>
              <a:rPr lang="en-US" sz="1984" dirty="0">
                <a:latin typeface="+mj-lt"/>
              </a:rPr>
              <a:t>THEN THE ANSWER IS </a:t>
            </a:r>
            <a:r>
              <a:rPr lang="en-US" sz="1984" b="1" dirty="0">
                <a:latin typeface="+mj-lt"/>
              </a:rPr>
              <a:t>YES</a:t>
            </a:r>
            <a:r>
              <a:rPr lang="en-US" sz="1984" dirty="0">
                <a:latin typeface="+mj-lt"/>
              </a:rPr>
              <a:t>!</a:t>
            </a:r>
          </a:p>
          <a:p>
            <a:endParaRPr lang="en-US" dirty="0">
              <a:latin typeface="+mj-lt"/>
            </a:endParaRPr>
          </a:p>
          <a:p>
            <a:endParaRPr lang="en-US" dirty="0">
              <a:latin typeface="+mj-lt"/>
            </a:endParaRPr>
          </a:p>
          <a:p>
            <a:endParaRPr lang="en-US" dirty="0">
              <a:latin typeface="+mj-lt"/>
            </a:endParaRPr>
          </a:p>
          <a:p>
            <a:endParaRPr lang="en-US" dirty="0">
              <a:latin typeface="+mj-lt"/>
            </a:endParaRPr>
          </a:p>
        </p:txBody>
      </p:sp>
      <p:pic>
        <p:nvPicPr>
          <p:cNvPr id="4" name="Picture 3">
            <a:extLst>
              <a:ext uri="{FF2B5EF4-FFF2-40B4-BE49-F238E27FC236}">
                <a16:creationId xmlns:a16="http://schemas.microsoft.com/office/drawing/2014/main" id="{F3CEC52B-E4B1-4FC5-A48E-BC6AFE6D63DF}"/>
              </a:ext>
            </a:extLst>
          </p:cNvPr>
          <p:cNvPicPr>
            <a:picLocks noChangeAspect="1"/>
          </p:cNvPicPr>
          <p:nvPr/>
        </p:nvPicPr>
        <p:blipFill>
          <a:blip r:embed="rId2"/>
          <a:stretch>
            <a:fillRect/>
          </a:stretch>
        </p:blipFill>
        <p:spPr>
          <a:xfrm>
            <a:off x="560035" y="5213673"/>
            <a:ext cx="1078942" cy="456778"/>
          </a:xfrm>
          <a:prstGeom prst="rect">
            <a:avLst/>
          </a:prstGeom>
        </p:spPr>
      </p:pic>
      <p:pic>
        <p:nvPicPr>
          <p:cNvPr id="5" name="Google Shape;221;p2">
            <a:extLst>
              <a:ext uri="{FF2B5EF4-FFF2-40B4-BE49-F238E27FC236}">
                <a16:creationId xmlns:a16="http://schemas.microsoft.com/office/drawing/2014/main" id="{072BB66A-BC54-46C8-8E81-468048A50A11}"/>
              </a:ext>
            </a:extLst>
          </p:cNvPr>
          <p:cNvPicPr preferRelativeResize="0"/>
          <p:nvPr/>
        </p:nvPicPr>
        <p:blipFill rotWithShape="1">
          <a:blip r:embed="rId3">
            <a:alphaModFix/>
          </a:blip>
          <a:srcRect/>
          <a:stretch/>
        </p:blipFill>
        <p:spPr>
          <a:xfrm>
            <a:off x="8626860" y="5250904"/>
            <a:ext cx="1752120" cy="358920"/>
          </a:xfrm>
          <a:prstGeom prst="rect">
            <a:avLst/>
          </a:prstGeom>
          <a:noFill/>
          <a:ln>
            <a:noFill/>
          </a:ln>
        </p:spPr>
      </p:pic>
    </p:spTree>
    <p:extLst>
      <p:ext uri="{BB962C8B-B14F-4D97-AF65-F5344CB8AC3E}">
        <p14:creationId xmlns:p14="http://schemas.microsoft.com/office/powerpoint/2010/main" val="18865436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4B446-0D89-44D8-99ED-113C6E5AB9C0}"/>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A4FA2604-8B99-46CB-B381-604DB8F7C92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3113115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6D9F7-850B-46E0-AB3B-5D49BFF21E9B}"/>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E2AC19CB-22F6-490B-9FA2-99C0DC55243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100"/>
            <a:ext cx="10080625" cy="5670352"/>
          </a:xfrm>
        </p:spPr>
      </p:pic>
    </p:spTree>
    <p:extLst>
      <p:ext uri="{BB962C8B-B14F-4D97-AF65-F5344CB8AC3E}">
        <p14:creationId xmlns:p14="http://schemas.microsoft.com/office/powerpoint/2010/main" val="3541401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2C651C-FDB3-463D-9526-C98F1CCCD68B}"/>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6FF0CDA5-7007-4B76-B496-076EBEA682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5301"/>
          </a:xfrm>
        </p:spPr>
      </p:pic>
    </p:spTree>
    <p:extLst>
      <p:ext uri="{BB962C8B-B14F-4D97-AF65-F5344CB8AC3E}">
        <p14:creationId xmlns:p14="http://schemas.microsoft.com/office/powerpoint/2010/main" val="3377783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C3DD7-F518-412C-99BE-C33FE578207D}"/>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19BEAD92-48B3-4D6E-93F9-C4AAAA66B5D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99"/>
            <a:ext cx="10080625" cy="5670352"/>
          </a:xfrm>
        </p:spPr>
      </p:pic>
    </p:spTree>
    <p:extLst>
      <p:ext uri="{BB962C8B-B14F-4D97-AF65-F5344CB8AC3E}">
        <p14:creationId xmlns:p14="http://schemas.microsoft.com/office/powerpoint/2010/main" val="19835206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633EB-ACBC-4548-9EDE-653FFD888B7F}"/>
              </a:ext>
            </a:extLst>
          </p:cNvPr>
          <p:cNvSpPr>
            <a:spLocks noGrp="1"/>
          </p:cNvSpPr>
          <p:nvPr>
            <p:ph type="title"/>
          </p:nvPr>
        </p:nvSpPr>
        <p:spPr>
          <a:xfrm>
            <a:off x="504000" y="394601"/>
            <a:ext cx="9072000" cy="609398"/>
          </a:xfrm>
        </p:spPr>
        <p:txBody>
          <a:bodyPr/>
          <a:lstStyle/>
          <a:p>
            <a:endParaRPr lang="en-US"/>
          </a:p>
        </p:txBody>
      </p:sp>
      <p:pic>
        <p:nvPicPr>
          <p:cNvPr id="5" name="Content Placeholder 4">
            <a:extLst>
              <a:ext uri="{FF2B5EF4-FFF2-40B4-BE49-F238E27FC236}">
                <a16:creationId xmlns:a16="http://schemas.microsoft.com/office/drawing/2014/main" id="{3D9473C3-9BD6-440D-B53C-CAD0FE1B8A3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99"/>
            <a:ext cx="10080624" cy="5670352"/>
          </a:xfrm>
        </p:spPr>
      </p:pic>
    </p:spTree>
    <p:extLst>
      <p:ext uri="{BB962C8B-B14F-4D97-AF65-F5344CB8AC3E}">
        <p14:creationId xmlns:p14="http://schemas.microsoft.com/office/powerpoint/2010/main" val="2446587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8F73-0982-489E-B78D-764259E2EE54}"/>
              </a:ext>
            </a:extLst>
          </p:cNvPr>
          <p:cNvSpPr>
            <a:spLocks noGrp="1"/>
          </p:cNvSpPr>
          <p:nvPr>
            <p:ph type="title"/>
          </p:nvPr>
        </p:nvSpPr>
        <p:spPr>
          <a:xfrm>
            <a:off x="504000" y="256102"/>
            <a:ext cx="9072000" cy="886397"/>
          </a:xfrm>
        </p:spPr>
        <p:txBody>
          <a:bodyPr/>
          <a:lstStyle/>
          <a:p>
            <a:r>
              <a:rPr lang="en-US" sz="3200" dirty="0"/>
              <a:t>Through this highly engaging, educative and fun game the player will be able to:</a:t>
            </a:r>
            <a:endParaRPr lang="en-GB" sz="3200" dirty="0"/>
          </a:p>
        </p:txBody>
      </p:sp>
      <p:sp>
        <p:nvSpPr>
          <p:cNvPr id="3" name="Text Placeholder 2">
            <a:extLst>
              <a:ext uri="{FF2B5EF4-FFF2-40B4-BE49-F238E27FC236}">
                <a16:creationId xmlns:a16="http://schemas.microsoft.com/office/drawing/2014/main" id="{565752F6-3B9E-4AFD-819B-6A5FE7BFEC9A}"/>
              </a:ext>
            </a:extLst>
          </p:cNvPr>
          <p:cNvSpPr>
            <a:spLocks noGrp="1"/>
          </p:cNvSpPr>
          <p:nvPr>
            <p:ph type="body" idx="1"/>
          </p:nvPr>
        </p:nvSpPr>
        <p:spPr/>
        <p:txBody>
          <a:bodyPr>
            <a:normAutofit fontScale="70000" lnSpcReduction="20000"/>
          </a:bodyPr>
          <a:lstStyle/>
          <a:p>
            <a:r>
              <a:rPr lang="en-US" dirty="0"/>
              <a:t>Indicate their </a:t>
            </a:r>
            <a:r>
              <a:rPr lang="en-US" b="1" dirty="0"/>
              <a:t>strengths, skills, abilities </a:t>
            </a:r>
            <a:r>
              <a:rPr lang="en-US" dirty="0"/>
              <a:t>and </a:t>
            </a:r>
            <a:r>
              <a:rPr lang="en-US" b="1" dirty="0"/>
              <a:t>competencies</a:t>
            </a:r>
            <a:r>
              <a:rPr lang="en-US" dirty="0"/>
              <a:t> in the sector of Social Entrepreneurship as well as the role they can play in such </a:t>
            </a:r>
            <a:r>
              <a:rPr lang="en-US"/>
              <a:t>a TEAM</a:t>
            </a:r>
            <a:endParaRPr lang="en-US" dirty="0"/>
          </a:p>
          <a:p>
            <a:endParaRPr lang="en-US" dirty="0"/>
          </a:p>
          <a:p>
            <a:r>
              <a:rPr lang="en-US" dirty="0"/>
              <a:t>Learn more about the </a:t>
            </a:r>
            <a:r>
              <a:rPr lang="en-US" b="1" dirty="0"/>
              <a:t>potential challenges </a:t>
            </a:r>
            <a:r>
              <a:rPr lang="en-US" dirty="0"/>
              <a:t>and </a:t>
            </a:r>
            <a:r>
              <a:rPr lang="en-US" b="1" dirty="0"/>
              <a:t>possible solutions </a:t>
            </a:r>
            <a:r>
              <a:rPr lang="en-US" dirty="0"/>
              <a:t>they might face in their </a:t>
            </a:r>
            <a:r>
              <a:rPr lang="en-US" dirty="0" err="1"/>
              <a:t>endeavours</a:t>
            </a:r>
            <a:endParaRPr lang="en-US" b="1" dirty="0"/>
          </a:p>
          <a:p>
            <a:endParaRPr lang="en-US" dirty="0"/>
          </a:p>
          <a:p>
            <a:r>
              <a:rPr lang="en-US" dirty="0"/>
              <a:t>Explore several useful business tools leading to a more concrete </a:t>
            </a:r>
            <a:r>
              <a:rPr lang="en-US" b="1" dirty="0"/>
              <a:t>business</a:t>
            </a:r>
          </a:p>
          <a:p>
            <a:endParaRPr lang="en-US" b="1" dirty="0"/>
          </a:p>
          <a:p>
            <a:r>
              <a:rPr lang="en-US" dirty="0"/>
              <a:t>Develop a more </a:t>
            </a:r>
            <a:r>
              <a:rPr lang="en-US" b="1" dirty="0"/>
              <a:t>business-oriented </a:t>
            </a:r>
            <a:r>
              <a:rPr lang="en-US" dirty="0"/>
              <a:t>mind and get </a:t>
            </a:r>
            <a:r>
              <a:rPr lang="en-US" b="1" dirty="0"/>
              <a:t>INSPIRED</a:t>
            </a:r>
            <a:r>
              <a:rPr lang="en-US" dirty="0"/>
              <a:t> to start their very own Social Enterprise</a:t>
            </a:r>
          </a:p>
          <a:p>
            <a:pPr marL="114300" indent="0">
              <a:buNone/>
            </a:pPr>
            <a:endParaRPr lang="en-GB" dirty="0"/>
          </a:p>
        </p:txBody>
      </p:sp>
      <p:pic>
        <p:nvPicPr>
          <p:cNvPr id="4" name="Google Shape;508;p20">
            <a:extLst>
              <a:ext uri="{FF2B5EF4-FFF2-40B4-BE49-F238E27FC236}">
                <a16:creationId xmlns:a16="http://schemas.microsoft.com/office/drawing/2014/main" id="{BA97D36D-267B-4D18-AF44-4A1735BA08BB}"/>
              </a:ext>
            </a:extLst>
          </p:cNvPr>
          <p:cNvPicPr preferRelativeResize="0"/>
          <p:nvPr/>
        </p:nvPicPr>
        <p:blipFill rotWithShape="1">
          <a:blip r:embed="rId2">
            <a:alphaModFix/>
          </a:blip>
          <a:srcRect/>
          <a:stretch/>
        </p:blipFill>
        <p:spPr>
          <a:xfrm>
            <a:off x="8626860" y="5250904"/>
            <a:ext cx="1752120" cy="358920"/>
          </a:xfrm>
          <a:prstGeom prst="rect">
            <a:avLst/>
          </a:prstGeom>
          <a:noFill/>
          <a:ln>
            <a:noFill/>
          </a:ln>
        </p:spPr>
      </p:pic>
      <p:pic>
        <p:nvPicPr>
          <p:cNvPr id="5" name="Picture 4">
            <a:extLst>
              <a:ext uri="{FF2B5EF4-FFF2-40B4-BE49-F238E27FC236}">
                <a16:creationId xmlns:a16="http://schemas.microsoft.com/office/drawing/2014/main" id="{DA830AD7-356E-4C39-BE7F-EC6DE269FDA7}"/>
              </a:ext>
            </a:extLst>
          </p:cNvPr>
          <p:cNvPicPr>
            <a:picLocks noChangeAspect="1"/>
          </p:cNvPicPr>
          <p:nvPr/>
        </p:nvPicPr>
        <p:blipFill>
          <a:blip r:embed="rId3"/>
          <a:stretch>
            <a:fillRect/>
          </a:stretch>
        </p:blipFill>
        <p:spPr>
          <a:xfrm>
            <a:off x="560035" y="5213673"/>
            <a:ext cx="1078942" cy="456778"/>
          </a:xfrm>
          <a:prstGeom prst="rect">
            <a:avLst/>
          </a:prstGeom>
        </p:spPr>
      </p:pic>
    </p:spTree>
    <p:extLst>
      <p:ext uri="{BB962C8B-B14F-4D97-AF65-F5344CB8AC3E}">
        <p14:creationId xmlns:p14="http://schemas.microsoft.com/office/powerpoint/2010/main" val="21989341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26"/>
          <p:cNvSpPr/>
          <p:nvPr/>
        </p:nvSpPr>
        <p:spPr>
          <a:xfrm>
            <a:off x="-1" y="0"/>
            <a:ext cx="10080625"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26"/>
          <p:cNvSpPr/>
          <p:nvPr/>
        </p:nvSpPr>
        <p:spPr>
          <a:xfrm>
            <a:off x="926231" y="2215080"/>
            <a:ext cx="8228160" cy="989280"/>
          </a:xfrm>
          <a:prstGeom prst="rect">
            <a:avLst/>
          </a:prstGeom>
          <a:noFill/>
          <a:ln>
            <a:noFill/>
          </a:ln>
        </p:spPr>
        <p:txBody>
          <a:bodyPr spcFirstLastPara="1" wrap="square" lIns="90000" tIns="45000" rIns="90000" bIns="45000" anchor="ctr" anchorCtr="0">
            <a:normAutofit/>
          </a:bodyPr>
          <a:lstStyle/>
          <a:p>
            <a:pPr marL="0" marR="0" lvl="0" indent="0" algn="ctr" rtl="0">
              <a:lnSpc>
                <a:spcPct val="100000"/>
              </a:lnSpc>
              <a:spcBef>
                <a:spcPts val="0"/>
              </a:spcBef>
              <a:spcAft>
                <a:spcPts val="0"/>
              </a:spcAft>
              <a:buNone/>
            </a:pPr>
            <a:r>
              <a:rPr lang="en-US" sz="4400" dirty="0">
                <a:solidFill>
                  <a:schemeClr val="bg1"/>
                </a:solidFill>
              </a:rPr>
              <a:t>THANK YOU!!!</a:t>
            </a:r>
            <a:endParaRPr sz="4400" b="0" strike="noStrike" dirty="0">
              <a:solidFill>
                <a:schemeClr val="bg1"/>
              </a:solidFill>
              <a:latin typeface="Arial"/>
              <a:ea typeface="Arial"/>
              <a:cs typeface="Arial"/>
              <a:sym typeface="Arial"/>
            </a:endParaRPr>
          </a:p>
        </p:txBody>
      </p:sp>
      <p:sp>
        <p:nvSpPr>
          <p:cNvPr id="646" name="Google Shape;646;p26"/>
          <p:cNvSpPr/>
          <p:nvPr/>
        </p:nvSpPr>
        <p:spPr>
          <a:xfrm>
            <a:off x="6181969" y="4838760"/>
            <a:ext cx="3824951" cy="583321"/>
          </a:xfrm>
          <a:prstGeom prst="rect">
            <a:avLst/>
          </a:prstGeom>
          <a:noFill/>
          <a:ln>
            <a:noFill/>
          </a:ln>
        </p:spPr>
        <p:txBody>
          <a:bodyPr spcFirstLastPara="1" wrap="square" lIns="90000" tIns="45000" rIns="90000" bIns="45000" anchor="t" anchorCtr="0">
            <a:spAutoFit/>
          </a:bodyPr>
          <a:lstStyle/>
          <a:p>
            <a:pPr marL="0" marR="0" lvl="0" indent="0" algn="just" rtl="0">
              <a:lnSpc>
                <a:spcPct val="100000"/>
              </a:lnSpc>
              <a:spcBef>
                <a:spcPts val="0"/>
              </a:spcBef>
              <a:spcAft>
                <a:spcPts val="0"/>
              </a:spcAft>
              <a:buNone/>
            </a:pPr>
            <a:r>
              <a:rPr lang="en-US" sz="800" b="0" strike="noStrike" dirty="0">
                <a:solidFill>
                  <a:srgbClr val="009999"/>
                </a:solidFill>
                <a:latin typeface="Arial"/>
                <a:ea typeface="Arial"/>
                <a:cs typeface="Arial"/>
                <a:sym typeface="Arial"/>
              </a:rPr>
              <a:t>This presentation is related to the Project made by the beneficiaries jointly or individually in any form and using any means shall indicate that it reflects only the authors view and </a:t>
            </a:r>
            <a:r>
              <a:rPr lang="en-US" sz="800" b="0" strike="noStrike" dirty="0" err="1">
                <a:solidFill>
                  <a:srgbClr val="009999"/>
                </a:solidFill>
                <a:latin typeface="Arial"/>
                <a:ea typeface="Arial"/>
                <a:cs typeface="Arial"/>
                <a:sym typeface="Arial"/>
              </a:rPr>
              <a:t>tha</a:t>
            </a:r>
            <a:r>
              <a:rPr lang="en-US" sz="800" b="0" strike="noStrike" dirty="0">
                <a:solidFill>
                  <a:srgbClr val="009999"/>
                </a:solidFill>
                <a:latin typeface="Arial"/>
                <a:ea typeface="Arial"/>
                <a:cs typeface="Arial"/>
                <a:sym typeface="Arial"/>
              </a:rPr>
              <a:t> the National Agency and the European </a:t>
            </a:r>
            <a:r>
              <a:rPr lang="en-US" sz="800" b="0" strike="noStrike" dirty="0" err="1">
                <a:solidFill>
                  <a:srgbClr val="009999"/>
                </a:solidFill>
                <a:latin typeface="Arial"/>
                <a:ea typeface="Arial"/>
                <a:cs typeface="Arial"/>
                <a:sym typeface="Arial"/>
              </a:rPr>
              <a:t>Commision</a:t>
            </a:r>
            <a:r>
              <a:rPr lang="en-US" sz="800" b="0" strike="noStrike" dirty="0">
                <a:solidFill>
                  <a:srgbClr val="009999"/>
                </a:solidFill>
                <a:latin typeface="Arial"/>
                <a:ea typeface="Arial"/>
                <a:cs typeface="Arial"/>
                <a:sym typeface="Arial"/>
              </a:rPr>
              <a:t> are not responsible for any use that may be made of the information it contains.</a:t>
            </a:r>
            <a:endParaRPr sz="800" b="0" strike="noStrike" dirty="0">
              <a:solidFill>
                <a:schemeClr val="dk1"/>
              </a:solidFill>
              <a:latin typeface="Arial"/>
              <a:ea typeface="Arial"/>
              <a:cs typeface="Arial"/>
              <a:sym typeface="Arial"/>
            </a:endParaRPr>
          </a:p>
        </p:txBody>
      </p:sp>
      <p:pic>
        <p:nvPicPr>
          <p:cNvPr id="647" name="Google Shape;647;p26"/>
          <p:cNvPicPr preferRelativeResize="0"/>
          <p:nvPr/>
        </p:nvPicPr>
        <p:blipFill rotWithShape="1">
          <a:blip r:embed="rId3">
            <a:alphaModFix/>
          </a:blip>
          <a:srcRect/>
          <a:stretch/>
        </p:blipFill>
        <p:spPr>
          <a:xfrm>
            <a:off x="6562440" y="20880"/>
            <a:ext cx="3505320" cy="71892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3029906" y="1168478"/>
            <a:ext cx="6460681" cy="2215991"/>
          </a:xfrm>
          <a:prstGeom prst="rect">
            <a:avLst/>
          </a:prstGeom>
          <a:noFill/>
          <a:ln>
            <a:noFill/>
          </a:ln>
        </p:spPr>
        <p:txBody>
          <a:bodyPr spcFirstLastPara="1" wrap="square" lIns="0" tIns="0" rIns="0" bIns="0" anchor="ctr" anchorCtr="0">
            <a:spAutoFit/>
          </a:bodyPr>
          <a:lstStyle/>
          <a:p>
            <a:pPr marL="285750" indent="-285750">
              <a:buFont typeface="Wingdings" panose="05000000000000000000" pitchFamily="2" charset="2"/>
              <a:buChar char="ü"/>
            </a:pPr>
            <a:r>
              <a:rPr lang="en-US" sz="1800" dirty="0"/>
              <a:t>There are </a:t>
            </a:r>
            <a:r>
              <a:rPr lang="en-US" sz="1800" b="1" dirty="0"/>
              <a:t>no prerequisites </a:t>
            </a:r>
            <a:r>
              <a:rPr lang="en-US" sz="1800" dirty="0"/>
              <a:t>to becoming an entrepreneur.</a:t>
            </a:r>
          </a:p>
          <a:p>
            <a:pPr marL="285750" indent="-285750">
              <a:buFont typeface="Wingdings" panose="05000000000000000000" pitchFamily="2" charset="2"/>
              <a:buChar char="ü"/>
            </a:pPr>
            <a:endParaRPr lang="en-US" sz="1800" dirty="0"/>
          </a:p>
          <a:p>
            <a:pPr marL="285750" indent="-285750">
              <a:buFont typeface="Wingdings" panose="05000000000000000000" pitchFamily="2" charset="2"/>
              <a:buChar char="ü"/>
            </a:pPr>
            <a:r>
              <a:rPr lang="en-US" sz="1800" dirty="0"/>
              <a:t>There are </a:t>
            </a:r>
            <a:r>
              <a:rPr lang="en-US" sz="1800" b="1" dirty="0"/>
              <a:t>ways</a:t>
            </a:r>
            <a:r>
              <a:rPr lang="en-US" sz="1800" dirty="0"/>
              <a:t> for everyone to have </a:t>
            </a:r>
            <a:r>
              <a:rPr lang="en-US" sz="1800" b="1" dirty="0"/>
              <a:t>access</a:t>
            </a:r>
            <a:r>
              <a:rPr lang="en-US" sz="1800" dirty="0"/>
              <a:t> to entrepreneurship.</a:t>
            </a:r>
          </a:p>
          <a:p>
            <a:endParaRPr lang="en-US" sz="1800" dirty="0"/>
          </a:p>
          <a:p>
            <a:pPr marL="285750" indent="-285750">
              <a:buFont typeface="Wingdings" panose="05000000000000000000" pitchFamily="2" charset="2"/>
              <a:buChar char="ü"/>
            </a:pPr>
            <a:r>
              <a:rPr lang="en-US" sz="1800" dirty="0"/>
              <a:t>Apart from providing an </a:t>
            </a:r>
            <a:r>
              <a:rPr lang="en-US" sz="1800" b="1" dirty="0"/>
              <a:t>occupation</a:t>
            </a:r>
            <a:r>
              <a:rPr lang="en-US" sz="1800" dirty="0"/>
              <a:t>, social entrepreneurship can help marginalized and disadvantaged groups to gain </a:t>
            </a:r>
            <a:r>
              <a:rPr lang="en-US" sz="1800" b="1" dirty="0"/>
              <a:t>self-confidence, status </a:t>
            </a:r>
            <a:r>
              <a:rPr lang="en-US" sz="1800" dirty="0"/>
              <a:t>and </a:t>
            </a:r>
            <a:r>
              <a:rPr lang="en-US" sz="1800" b="1" dirty="0"/>
              <a:t>well-being</a:t>
            </a:r>
            <a:r>
              <a:rPr lang="en-US" sz="1800" dirty="0"/>
              <a:t>.</a:t>
            </a:r>
          </a:p>
        </p:txBody>
      </p:sp>
      <p:sp>
        <p:nvSpPr>
          <p:cNvPr id="254" name="Google Shape;254;p4"/>
          <p:cNvSpPr/>
          <p:nvPr/>
        </p:nvSpPr>
        <p:spPr>
          <a:xfrm>
            <a:off x="215279" y="1305819"/>
            <a:ext cx="1999449" cy="2585323"/>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dirty="0">
                <a:solidFill>
                  <a:schemeClr val="bg1"/>
                </a:solidFill>
              </a:rPr>
              <a:t>But what about people that are vulnerable or/and from disadvantaged backgrounds?</a:t>
            </a:r>
            <a:endParaRPr sz="2400" b="0" i="0" u="none" strike="noStrike" cap="none" dirty="0">
              <a:solidFill>
                <a:schemeClr val="bg1"/>
              </a:solidFill>
              <a:latin typeface="Arial"/>
              <a:ea typeface="Arial"/>
              <a:cs typeface="Arial"/>
              <a:sym typeface="Arial"/>
            </a:endParaRPr>
          </a:p>
        </p:txBody>
      </p:sp>
      <p:pic>
        <p:nvPicPr>
          <p:cNvPr id="258" name="Google Shape;258;p4"/>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9" name="Picture 8">
            <a:extLst>
              <a:ext uri="{FF2B5EF4-FFF2-40B4-BE49-F238E27FC236}">
                <a16:creationId xmlns:a16="http://schemas.microsoft.com/office/drawing/2014/main" id="{BB518360-8D75-4B78-941A-A97E7ED4A3A0}"/>
              </a:ext>
            </a:extLst>
          </p:cNvPr>
          <p:cNvPicPr>
            <a:picLocks noChangeAspect="1"/>
          </p:cNvPicPr>
          <p:nvPr/>
        </p:nvPicPr>
        <p:blipFill>
          <a:blip r:embed="rId4"/>
          <a:stretch>
            <a:fillRect/>
          </a:stretch>
        </p:blipFill>
        <p:spPr>
          <a:xfrm>
            <a:off x="2490435" y="5116054"/>
            <a:ext cx="1078942" cy="45677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7" name="Google Shape;227;p3"/>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229" name="Google Shape;229;p3"/>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25" name="TextBox 24">
            <a:extLst>
              <a:ext uri="{FF2B5EF4-FFF2-40B4-BE49-F238E27FC236}">
                <a16:creationId xmlns:a16="http://schemas.microsoft.com/office/drawing/2014/main" id="{A5854A75-B84E-4442-B16B-DB487038C6B3}"/>
              </a:ext>
            </a:extLst>
          </p:cNvPr>
          <p:cNvSpPr txBox="1"/>
          <p:nvPr/>
        </p:nvSpPr>
        <p:spPr>
          <a:xfrm>
            <a:off x="3052254" y="1814501"/>
            <a:ext cx="6228861" cy="830997"/>
          </a:xfrm>
          <a:prstGeom prst="rect">
            <a:avLst/>
          </a:prstGeom>
          <a:noFill/>
        </p:spPr>
        <p:txBody>
          <a:bodyPr wrap="square">
            <a:spAutoFit/>
          </a:bodyPr>
          <a:lstStyle/>
          <a:p>
            <a:pPr marL="0" indent="0">
              <a:buNone/>
            </a:pPr>
            <a:r>
              <a:rPr lang="en-US" sz="1600" dirty="0"/>
              <a:t>“Social entrepreneurs identify </a:t>
            </a:r>
            <a:r>
              <a:rPr lang="en-US" sz="1600" b="1" dirty="0"/>
              <a:t>resources</a:t>
            </a:r>
            <a:r>
              <a:rPr lang="en-US" sz="1600" dirty="0"/>
              <a:t> where people only see problems...”</a:t>
            </a:r>
          </a:p>
          <a:p>
            <a:pPr marL="0" indent="0">
              <a:buNone/>
            </a:pPr>
            <a:r>
              <a:rPr lang="en-US" sz="1600" dirty="0"/>
              <a:t> – David Bornstein, Author</a:t>
            </a:r>
          </a:p>
        </p:txBody>
      </p:sp>
      <p:pic>
        <p:nvPicPr>
          <p:cNvPr id="26" name="Picture 25">
            <a:extLst>
              <a:ext uri="{FF2B5EF4-FFF2-40B4-BE49-F238E27FC236}">
                <a16:creationId xmlns:a16="http://schemas.microsoft.com/office/drawing/2014/main" id="{4585D487-E678-4223-B5DC-F599B007DDD9}"/>
              </a:ext>
            </a:extLst>
          </p:cNvPr>
          <p:cNvPicPr>
            <a:picLocks noChangeAspect="1"/>
          </p:cNvPicPr>
          <p:nvPr/>
        </p:nvPicPr>
        <p:blipFill>
          <a:blip r:embed="rId4"/>
          <a:stretch>
            <a:fillRect/>
          </a:stretch>
        </p:blipFill>
        <p:spPr>
          <a:xfrm>
            <a:off x="2521696" y="5213772"/>
            <a:ext cx="1078942" cy="45677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5"/>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5"/>
          <p:cNvSpPr/>
          <p:nvPr/>
        </p:nvSpPr>
        <p:spPr>
          <a:xfrm>
            <a:off x="0" y="1859816"/>
            <a:ext cx="2374920" cy="1477328"/>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dirty="0">
                <a:solidFill>
                  <a:schemeClr val="bg1"/>
                </a:solidFill>
              </a:rPr>
              <a:t>Who is considered disadvantaged/</a:t>
            </a:r>
          </a:p>
          <a:p>
            <a:pPr marL="0" marR="0" lvl="0" indent="0" algn="ctr" rtl="0">
              <a:spcBef>
                <a:spcPts val="0"/>
              </a:spcBef>
              <a:spcAft>
                <a:spcPts val="0"/>
              </a:spcAft>
              <a:buNone/>
            </a:pPr>
            <a:r>
              <a:rPr lang="en-US" sz="2400" dirty="0">
                <a:solidFill>
                  <a:schemeClr val="bg1"/>
                </a:solidFill>
              </a:rPr>
              <a:t>vulnerable?</a:t>
            </a:r>
            <a:endParaRPr sz="2400" b="0" i="0" u="none" strike="noStrike" cap="none" dirty="0">
              <a:solidFill>
                <a:schemeClr val="bg1"/>
              </a:solidFill>
              <a:latin typeface="Arial"/>
              <a:ea typeface="Arial"/>
              <a:cs typeface="Arial"/>
              <a:sym typeface="Arial"/>
            </a:endParaRPr>
          </a:p>
        </p:txBody>
      </p:sp>
      <p:sp>
        <p:nvSpPr>
          <p:cNvPr id="265" name="Google Shape;265;p5"/>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b="0" i="0" u="none" strike="noStrike" cap="none">
              <a:solidFill>
                <a:schemeClr val="dk1"/>
              </a:solidFill>
              <a:latin typeface="Arial"/>
              <a:ea typeface="Arial"/>
              <a:cs typeface="Arial"/>
              <a:sym typeface="Arial"/>
            </a:endParaRPr>
          </a:p>
        </p:txBody>
      </p:sp>
      <p:sp>
        <p:nvSpPr>
          <p:cNvPr id="266" name="Google Shape;266;p5"/>
          <p:cNvSpPr/>
          <p:nvPr/>
        </p:nvSpPr>
        <p:spPr>
          <a:xfrm>
            <a:off x="2914332" y="60727"/>
            <a:ext cx="6612508" cy="5410042"/>
          </a:xfrm>
          <a:prstGeom prst="flowChartPunchedTape">
            <a:avLst/>
          </a:prstGeom>
          <a:solidFill>
            <a:srgbClr val="5F497A"/>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endParaRPr lang="en-US" sz="1800" b="0" i="0" u="none" strike="noStrike" cap="none" dirty="0">
              <a:solidFill>
                <a:schemeClr val="bg1"/>
              </a:solidFill>
              <a:latin typeface="Arial"/>
              <a:ea typeface="Arial"/>
              <a:cs typeface="Arial"/>
              <a:sym typeface="Arial"/>
            </a:endParaRPr>
          </a:p>
          <a:p>
            <a:pPr marL="285750" indent="-285750">
              <a:buFont typeface="Wingdings" panose="05000000000000000000" pitchFamily="2" charset="2"/>
              <a:buChar char="Ø"/>
            </a:pPr>
            <a:r>
              <a:rPr lang="en-US" sz="1800" dirty="0">
                <a:solidFill>
                  <a:schemeClr val="bg1"/>
                </a:solidFill>
              </a:rPr>
              <a:t>Groups and people of higher risk of </a:t>
            </a:r>
            <a:r>
              <a:rPr lang="en-US" sz="1800" b="1" dirty="0">
                <a:solidFill>
                  <a:schemeClr val="bg1"/>
                </a:solidFill>
              </a:rPr>
              <a:t>poverty, social exclusion, discrimination and violence </a:t>
            </a:r>
            <a:r>
              <a:rPr lang="en-US" sz="1800" dirty="0">
                <a:solidFill>
                  <a:schemeClr val="bg1"/>
                </a:solidFill>
              </a:rPr>
              <a:t>than the general population</a:t>
            </a:r>
          </a:p>
          <a:p>
            <a:endParaRPr lang="en-US" sz="1800" dirty="0">
              <a:solidFill>
                <a:schemeClr val="bg1"/>
              </a:solidFill>
            </a:endParaRPr>
          </a:p>
          <a:p>
            <a:r>
              <a:rPr lang="en-US" sz="1800" dirty="0">
                <a:solidFill>
                  <a:schemeClr val="bg1"/>
                </a:solidFill>
              </a:rPr>
              <a:t>They can be, but not limited to: </a:t>
            </a:r>
          </a:p>
          <a:p>
            <a:pPr marL="400050" indent="-400050">
              <a:buFont typeface="+mj-lt"/>
              <a:buAutoNum type="romanUcPeriod"/>
            </a:pPr>
            <a:r>
              <a:rPr lang="en-US" sz="1800" b="1" dirty="0">
                <a:solidFill>
                  <a:schemeClr val="bg1"/>
                </a:solidFill>
              </a:rPr>
              <a:t>Immigrants</a:t>
            </a:r>
          </a:p>
          <a:p>
            <a:pPr marL="400050" indent="-400050">
              <a:buFont typeface="+mj-lt"/>
              <a:buAutoNum type="romanUcPeriod"/>
            </a:pPr>
            <a:r>
              <a:rPr lang="en-US" sz="1800" b="1" dirty="0">
                <a:solidFill>
                  <a:schemeClr val="bg1"/>
                </a:solidFill>
              </a:rPr>
              <a:t>Minorities</a:t>
            </a:r>
          </a:p>
          <a:p>
            <a:pPr marL="400050" indent="-400050">
              <a:buFont typeface="+mj-lt"/>
              <a:buAutoNum type="romanUcPeriod"/>
            </a:pPr>
            <a:r>
              <a:rPr lang="en-US" sz="1800" b="1" dirty="0">
                <a:solidFill>
                  <a:schemeClr val="bg1"/>
                </a:solidFill>
              </a:rPr>
              <a:t>People with disabilities</a:t>
            </a:r>
          </a:p>
          <a:p>
            <a:pPr marL="400050" indent="-400050">
              <a:buFont typeface="+mj-lt"/>
              <a:buAutoNum type="romanUcPeriod"/>
            </a:pPr>
            <a:r>
              <a:rPr lang="en-US" sz="1800" b="1" dirty="0">
                <a:solidFill>
                  <a:schemeClr val="bg1"/>
                </a:solidFill>
                <a:latin typeface="+mj-lt"/>
              </a:rPr>
              <a:t>NEETs </a:t>
            </a:r>
            <a:r>
              <a:rPr lang="en-US" sz="1800" dirty="0">
                <a:solidFill>
                  <a:schemeClr val="bg1"/>
                </a:solidFill>
                <a:latin typeface="+mj-lt"/>
              </a:rPr>
              <a:t>(</a:t>
            </a:r>
            <a:r>
              <a:rPr lang="en-US" sz="1800" i="0" dirty="0">
                <a:solidFill>
                  <a:schemeClr val="bg1"/>
                </a:solidFill>
                <a:effectLst/>
                <a:latin typeface="+mj-lt"/>
              </a:rPr>
              <a:t>Not in Education,</a:t>
            </a:r>
            <a:br>
              <a:rPr lang="en-US" sz="1800" i="0" dirty="0">
                <a:solidFill>
                  <a:schemeClr val="bg1"/>
                </a:solidFill>
                <a:effectLst/>
                <a:latin typeface="+mj-lt"/>
              </a:rPr>
            </a:br>
            <a:r>
              <a:rPr lang="en-US" sz="1800" i="0" dirty="0">
                <a:solidFill>
                  <a:schemeClr val="bg1"/>
                </a:solidFill>
                <a:effectLst/>
                <a:latin typeface="+mj-lt"/>
              </a:rPr>
              <a:t> Employment, or Training)</a:t>
            </a:r>
          </a:p>
          <a:p>
            <a:pPr marL="400050" indent="-400050">
              <a:buFont typeface="+mj-lt"/>
              <a:buAutoNum type="romanUcPeriod"/>
            </a:pPr>
            <a:r>
              <a:rPr lang="en-US" sz="1800" dirty="0">
                <a:solidFill>
                  <a:schemeClr val="bg1"/>
                </a:solidFill>
                <a:latin typeface="+mj-lt"/>
              </a:rPr>
              <a:t>Women</a:t>
            </a:r>
          </a:p>
          <a:p>
            <a:pPr marL="400050" indent="-400050">
              <a:buFont typeface="+mj-lt"/>
              <a:buAutoNum type="romanUcPeriod"/>
            </a:pPr>
            <a:r>
              <a:rPr lang="en-US" sz="1800" b="1" dirty="0">
                <a:solidFill>
                  <a:schemeClr val="bg1"/>
                </a:solidFill>
                <a:latin typeface="+mj-lt"/>
              </a:rPr>
              <a:t>People living in poverty</a:t>
            </a:r>
          </a:p>
          <a:p>
            <a:pPr marL="0" marR="0" lvl="0" indent="0" algn="l" rtl="0">
              <a:spcBef>
                <a:spcPts val="0"/>
              </a:spcBef>
              <a:spcAft>
                <a:spcPts val="0"/>
              </a:spcAft>
              <a:buNone/>
            </a:pPr>
            <a:endParaRPr sz="1800" b="0" i="0" u="none" strike="noStrike" cap="none" dirty="0">
              <a:solidFill>
                <a:schemeClr val="bg1"/>
              </a:solidFill>
              <a:latin typeface="Arial"/>
              <a:ea typeface="Arial"/>
              <a:cs typeface="Arial"/>
              <a:sym typeface="Arial"/>
            </a:endParaRPr>
          </a:p>
        </p:txBody>
      </p:sp>
      <p:pic>
        <p:nvPicPr>
          <p:cNvPr id="270" name="Google Shape;270;p5"/>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10" name="Picture 9">
            <a:extLst>
              <a:ext uri="{FF2B5EF4-FFF2-40B4-BE49-F238E27FC236}">
                <a16:creationId xmlns:a16="http://schemas.microsoft.com/office/drawing/2014/main" id="{02827B64-B360-44E9-88FE-B26027B2B29F}"/>
              </a:ext>
            </a:extLst>
          </p:cNvPr>
          <p:cNvPicPr>
            <a:picLocks noChangeAspect="1"/>
          </p:cNvPicPr>
          <p:nvPr/>
        </p:nvPicPr>
        <p:blipFill>
          <a:blip r:embed="rId4"/>
          <a:stretch>
            <a:fillRect/>
          </a:stretch>
        </p:blipFill>
        <p:spPr>
          <a:xfrm>
            <a:off x="6883527" y="1930400"/>
            <a:ext cx="2231013" cy="2231013"/>
          </a:xfrm>
          <a:prstGeom prst="rect">
            <a:avLst/>
          </a:prstGeom>
        </p:spPr>
      </p:pic>
      <p:sp>
        <p:nvSpPr>
          <p:cNvPr id="12" name="TextBox 11">
            <a:extLst>
              <a:ext uri="{FF2B5EF4-FFF2-40B4-BE49-F238E27FC236}">
                <a16:creationId xmlns:a16="http://schemas.microsoft.com/office/drawing/2014/main" id="{FBE829D8-7DB4-4A8F-AF16-AD935FDE4E8A}"/>
              </a:ext>
            </a:extLst>
          </p:cNvPr>
          <p:cNvSpPr txBox="1"/>
          <p:nvPr/>
        </p:nvSpPr>
        <p:spPr>
          <a:xfrm>
            <a:off x="6883527" y="3792081"/>
            <a:ext cx="2375407" cy="369332"/>
          </a:xfrm>
          <a:prstGeom prst="rect">
            <a:avLst/>
          </a:prstGeom>
          <a:noFill/>
        </p:spPr>
        <p:txBody>
          <a:bodyPr wrap="square">
            <a:spAutoFit/>
          </a:bodyPr>
          <a:lstStyle/>
          <a:p>
            <a:r>
              <a:rPr lang="en-US" sz="900" dirty="0"/>
              <a:t>https://pixabay.com/illustrations/group-person-inclusion-wheelchair-418449/</a:t>
            </a:r>
          </a:p>
        </p:txBody>
      </p:sp>
      <p:pic>
        <p:nvPicPr>
          <p:cNvPr id="13" name="Picture 12">
            <a:extLst>
              <a:ext uri="{FF2B5EF4-FFF2-40B4-BE49-F238E27FC236}">
                <a16:creationId xmlns:a16="http://schemas.microsoft.com/office/drawing/2014/main" id="{B8E1C427-ED5D-4BC3-8A0C-93FC07BA8C8E}"/>
              </a:ext>
            </a:extLst>
          </p:cNvPr>
          <p:cNvPicPr>
            <a:picLocks noChangeAspect="1"/>
          </p:cNvPicPr>
          <p:nvPr/>
        </p:nvPicPr>
        <p:blipFill>
          <a:blip r:embed="rId5"/>
          <a:stretch>
            <a:fillRect/>
          </a:stretch>
        </p:blipFill>
        <p:spPr>
          <a:xfrm>
            <a:off x="7459562" y="5213772"/>
            <a:ext cx="1078942" cy="456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cxnSp>
        <p:nvCxnSpPr>
          <p:cNvPr id="275" name="Google Shape;275;p6"/>
          <p:cNvCxnSpPr/>
          <p:nvPr/>
        </p:nvCxnSpPr>
        <p:spPr>
          <a:xfrm rot="10800000">
            <a:off x="2376000" y="900000"/>
            <a:ext cx="7704000" cy="0"/>
          </a:xfrm>
          <a:prstGeom prst="straightConnector1">
            <a:avLst/>
          </a:prstGeom>
          <a:noFill/>
          <a:ln w="76300" cap="flat" cmpd="sng">
            <a:solidFill>
              <a:srgbClr val="5F497A"/>
            </a:solidFill>
            <a:prstDash val="solid"/>
            <a:round/>
            <a:headEnd type="none" w="sm" len="sm"/>
            <a:tailEnd type="none" w="sm" len="sm"/>
          </a:ln>
        </p:spPr>
      </p:cxnSp>
      <p:sp>
        <p:nvSpPr>
          <p:cNvPr id="276" name="Google Shape;276;p6"/>
          <p:cNvSpPr/>
          <p:nvPr/>
        </p:nvSpPr>
        <p:spPr>
          <a:xfrm>
            <a:off x="936000" y="-29520"/>
            <a:ext cx="8228160" cy="98928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6"/>
          <p:cNvSpPr/>
          <p:nvPr/>
        </p:nvSpPr>
        <p:spPr>
          <a:xfrm>
            <a:off x="524520" y="401413"/>
            <a:ext cx="9070560" cy="369332"/>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None/>
            </a:pPr>
            <a:r>
              <a:rPr lang="en-US" sz="2400" dirty="0"/>
              <a:t>What are some problems that these individuals/groups face?</a:t>
            </a:r>
            <a:endParaRPr sz="2400" b="0" strike="noStrike" dirty="0">
              <a:solidFill>
                <a:schemeClr val="dk1"/>
              </a:solidFill>
              <a:latin typeface="Arial"/>
              <a:ea typeface="Arial"/>
              <a:cs typeface="Arial"/>
              <a:sym typeface="Arial"/>
            </a:endParaRPr>
          </a:p>
        </p:txBody>
      </p:sp>
      <p:sp>
        <p:nvSpPr>
          <p:cNvPr id="278" name="Google Shape;278;p6"/>
          <p:cNvSpPr/>
          <p:nvPr/>
        </p:nvSpPr>
        <p:spPr>
          <a:xfrm>
            <a:off x="504000" y="1326600"/>
            <a:ext cx="9070560" cy="328716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6"/>
          <p:cNvSpPr txBox="1"/>
          <p:nvPr/>
        </p:nvSpPr>
        <p:spPr>
          <a:xfrm>
            <a:off x="914426" y="1326600"/>
            <a:ext cx="8640625" cy="3789931"/>
          </a:xfrm>
          <a:prstGeom prst="rect">
            <a:avLst/>
          </a:prstGeom>
          <a:no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lt1"/>
              </a:buClr>
              <a:buSzPts val="1600"/>
              <a:buFont typeface="Arial"/>
              <a:buNone/>
            </a:pPr>
            <a:endParaRPr sz="1600" dirty="0">
              <a:solidFill>
                <a:srgbClr val="595959"/>
              </a:solidFill>
              <a:latin typeface="Arial"/>
              <a:ea typeface="Arial"/>
              <a:cs typeface="Arial"/>
              <a:sym typeface="Arial"/>
            </a:endParaRPr>
          </a:p>
          <a:p>
            <a:pPr marL="285750" indent="-285750">
              <a:buFont typeface="Arial" panose="020B0604020202020204" pitchFamily="34" charset="0"/>
              <a:buChar char="•"/>
            </a:pPr>
            <a:r>
              <a:rPr lang="en-US" sz="2000" dirty="0"/>
              <a:t>Unemployment </a:t>
            </a:r>
          </a:p>
          <a:p>
            <a:pPr marL="285750" indent="-285750">
              <a:buFont typeface="Arial" panose="020B0604020202020204" pitchFamily="34" charset="0"/>
              <a:buChar char="•"/>
            </a:pPr>
            <a:r>
              <a:rPr lang="en-US" sz="2000" dirty="0"/>
              <a:t>Low Wages</a:t>
            </a:r>
          </a:p>
          <a:p>
            <a:pPr marL="285750" indent="-285750">
              <a:buFont typeface="Arial" panose="020B0604020202020204" pitchFamily="34" charset="0"/>
              <a:buChar char="•"/>
            </a:pPr>
            <a:r>
              <a:rPr lang="en-US" sz="2000" dirty="0"/>
              <a:t>Inadequate access to education, healthcare and the </a:t>
            </a:r>
            <a:r>
              <a:rPr lang="en-US" sz="2000" dirty="0" err="1"/>
              <a:t>labour</a:t>
            </a:r>
            <a:r>
              <a:rPr lang="en-US" sz="2000" dirty="0"/>
              <a:t> market</a:t>
            </a:r>
          </a:p>
          <a:p>
            <a:pPr marL="285750" indent="-285750">
              <a:buFont typeface="Arial" panose="020B0604020202020204" pitchFamily="34" charset="0"/>
              <a:buChar char="•"/>
            </a:pPr>
            <a:r>
              <a:rPr lang="en-US" sz="2000" dirty="0"/>
              <a:t>Housing instability</a:t>
            </a:r>
          </a:p>
          <a:p>
            <a:pPr marL="285750" indent="-285750">
              <a:buFont typeface="Arial" panose="020B0604020202020204" pitchFamily="34" charset="0"/>
              <a:buChar char="•"/>
            </a:pPr>
            <a:r>
              <a:rPr lang="en-US" sz="2000" dirty="0"/>
              <a:t>Lack of opportunities</a:t>
            </a:r>
          </a:p>
          <a:p>
            <a:pPr marL="285750" indent="-285750">
              <a:buFont typeface="Arial" panose="020B0604020202020204" pitchFamily="34" charset="0"/>
              <a:buChar char="•"/>
            </a:pPr>
            <a:r>
              <a:rPr lang="en-US" sz="2000" dirty="0"/>
              <a:t>Social exclusion</a:t>
            </a:r>
          </a:p>
        </p:txBody>
      </p:sp>
      <p:pic>
        <p:nvPicPr>
          <p:cNvPr id="280" name="Google Shape;280;p6"/>
          <p:cNvPicPr preferRelativeResize="0"/>
          <p:nvPr/>
        </p:nvPicPr>
        <p:blipFill rotWithShape="1">
          <a:blip r:embed="rId3">
            <a:alphaModFix/>
          </a:blip>
          <a:srcRect/>
          <a:stretch/>
        </p:blipFill>
        <p:spPr>
          <a:xfrm>
            <a:off x="8626860" y="5250904"/>
            <a:ext cx="1752120" cy="358920"/>
          </a:xfrm>
          <a:prstGeom prst="rect">
            <a:avLst/>
          </a:prstGeom>
          <a:noFill/>
          <a:ln>
            <a:noFill/>
          </a:ln>
        </p:spPr>
      </p:pic>
      <p:pic>
        <p:nvPicPr>
          <p:cNvPr id="8" name="Picture 7">
            <a:extLst>
              <a:ext uri="{FF2B5EF4-FFF2-40B4-BE49-F238E27FC236}">
                <a16:creationId xmlns:a16="http://schemas.microsoft.com/office/drawing/2014/main" id="{F14F897B-3264-4AFF-A22B-A12C5DAAD27E}"/>
              </a:ext>
            </a:extLst>
          </p:cNvPr>
          <p:cNvPicPr>
            <a:picLocks noChangeAspect="1"/>
          </p:cNvPicPr>
          <p:nvPr/>
        </p:nvPicPr>
        <p:blipFill>
          <a:blip r:embed="rId4"/>
          <a:stretch>
            <a:fillRect/>
          </a:stretch>
        </p:blipFill>
        <p:spPr>
          <a:xfrm>
            <a:off x="5234738" y="2840941"/>
            <a:ext cx="3283081" cy="1846733"/>
          </a:xfrm>
          <a:prstGeom prst="rect">
            <a:avLst/>
          </a:prstGeom>
        </p:spPr>
      </p:pic>
      <p:sp>
        <p:nvSpPr>
          <p:cNvPr id="9" name="TextBox 8">
            <a:extLst>
              <a:ext uri="{FF2B5EF4-FFF2-40B4-BE49-F238E27FC236}">
                <a16:creationId xmlns:a16="http://schemas.microsoft.com/office/drawing/2014/main" id="{917ABA9C-758A-43D4-B6A2-B5851E2B9744}"/>
              </a:ext>
            </a:extLst>
          </p:cNvPr>
          <p:cNvSpPr txBox="1"/>
          <p:nvPr/>
        </p:nvSpPr>
        <p:spPr>
          <a:xfrm>
            <a:off x="5684821" y="4737870"/>
            <a:ext cx="3135712" cy="230832"/>
          </a:xfrm>
          <a:prstGeom prst="rect">
            <a:avLst/>
          </a:prstGeom>
          <a:noFill/>
        </p:spPr>
        <p:txBody>
          <a:bodyPr wrap="square">
            <a:spAutoFit/>
          </a:bodyPr>
          <a:lstStyle/>
          <a:p>
            <a:r>
              <a:rPr lang="en-US" sz="900" dirty="0"/>
              <a:t>https://unsplash.com/photos/QozzJpFZ2lg</a:t>
            </a:r>
          </a:p>
        </p:txBody>
      </p:sp>
      <p:pic>
        <p:nvPicPr>
          <p:cNvPr id="10" name="Picture 9">
            <a:extLst>
              <a:ext uri="{FF2B5EF4-FFF2-40B4-BE49-F238E27FC236}">
                <a16:creationId xmlns:a16="http://schemas.microsoft.com/office/drawing/2014/main" id="{C9603E15-5909-4D5A-AB5B-0FCF9E6FDCF9}"/>
              </a:ext>
            </a:extLst>
          </p:cNvPr>
          <p:cNvPicPr>
            <a:picLocks noChangeAspect="1"/>
          </p:cNvPicPr>
          <p:nvPr/>
        </p:nvPicPr>
        <p:blipFill>
          <a:blip r:embed="rId5"/>
          <a:stretch>
            <a:fillRect/>
          </a:stretch>
        </p:blipFill>
        <p:spPr>
          <a:xfrm>
            <a:off x="1021143" y="5213772"/>
            <a:ext cx="1078942" cy="4567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FA626-C594-448D-AA98-0CB00E826B16}"/>
              </a:ext>
            </a:extLst>
          </p:cNvPr>
          <p:cNvSpPr>
            <a:spLocks noGrp="1"/>
          </p:cNvSpPr>
          <p:nvPr>
            <p:ph type="title"/>
          </p:nvPr>
        </p:nvSpPr>
        <p:spPr/>
        <p:txBody>
          <a:bodyPr/>
          <a:lstStyle/>
          <a:p>
            <a:endParaRPr lang="en-GB"/>
          </a:p>
        </p:txBody>
      </p:sp>
      <p:sp>
        <p:nvSpPr>
          <p:cNvPr id="3" name="Subtitle 2">
            <a:extLst>
              <a:ext uri="{FF2B5EF4-FFF2-40B4-BE49-F238E27FC236}">
                <a16:creationId xmlns:a16="http://schemas.microsoft.com/office/drawing/2014/main" id="{260B4916-F65E-461E-BECB-275BAA947BE6}"/>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A5E4A6B1-7496-420D-AAA5-188BFC5EEE20}"/>
              </a:ext>
            </a:extLst>
          </p:cNvPr>
          <p:cNvPicPr>
            <a:picLocks noChangeAspect="1"/>
          </p:cNvPicPr>
          <p:nvPr/>
        </p:nvPicPr>
        <p:blipFill>
          <a:blip r:embed="rId2"/>
          <a:stretch>
            <a:fillRect/>
          </a:stretch>
        </p:blipFill>
        <p:spPr>
          <a:xfrm>
            <a:off x="-70735" y="-122946"/>
            <a:ext cx="10151360" cy="5916442"/>
          </a:xfrm>
          <a:prstGeom prst="rect">
            <a:avLst/>
          </a:prstGeom>
        </p:spPr>
      </p:pic>
    </p:spTree>
    <p:extLst>
      <p:ext uri="{BB962C8B-B14F-4D97-AF65-F5344CB8AC3E}">
        <p14:creationId xmlns:p14="http://schemas.microsoft.com/office/powerpoint/2010/main" val="1037448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nodeType="clickEffect">
                                  <p:stCondLst>
                                    <p:cond delay="0"/>
                                  </p:stCondLst>
                                  <p:childTnLst>
                                    <p:animEffect transition="out" filter="circle(out)">
                                      <p:cBhvr>
                                        <p:cTn id="6" dur="2000"/>
                                        <p:tgtEl>
                                          <p:spTgt spid="4"/>
                                        </p:tgtEl>
                                      </p:cBhvr>
                                    </p:animEffect>
                                    <p:set>
                                      <p:cBhvr>
                                        <p:cTn id="7"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7"/>
          <p:cNvSpPr/>
          <p:nvPr/>
        </p:nvSpPr>
        <p:spPr>
          <a:xfrm>
            <a:off x="0" y="0"/>
            <a:ext cx="2374920" cy="5668920"/>
          </a:xfrm>
          <a:prstGeom prst="rect">
            <a:avLst/>
          </a:prstGeom>
          <a:solidFill>
            <a:srgbClr val="5F497A"/>
          </a:solidFill>
          <a:ln w="9525" cap="flat" cmpd="sng">
            <a:solidFill>
              <a:srgbClr val="3465A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7"/>
          <p:cNvSpPr/>
          <p:nvPr/>
        </p:nvSpPr>
        <p:spPr>
          <a:xfrm>
            <a:off x="31701" y="1490484"/>
            <a:ext cx="2374920" cy="2215991"/>
          </a:xfrm>
          <a:prstGeom prst="rect">
            <a:avLst/>
          </a:prstGeom>
          <a:noFill/>
          <a:ln>
            <a:noFill/>
          </a:ln>
        </p:spPr>
        <p:txBody>
          <a:bodyPr spcFirstLastPara="1" wrap="square" lIns="0" tIns="0" rIns="0" bIns="0" anchor="ctr" anchorCtr="0">
            <a:spAutoFit/>
          </a:bodyPr>
          <a:lstStyle/>
          <a:p>
            <a:pPr marL="0" marR="0" lvl="0" indent="0" algn="ctr" rtl="0">
              <a:spcBef>
                <a:spcPts val="0"/>
              </a:spcBef>
              <a:spcAft>
                <a:spcPts val="0"/>
              </a:spcAft>
              <a:buNone/>
            </a:pPr>
            <a:r>
              <a:rPr lang="en-US" sz="2400" dirty="0">
                <a:solidFill>
                  <a:schemeClr val="bg1"/>
                </a:solidFill>
              </a:rPr>
              <a:t>How can these individuals be benefitted from Social Entrepreneurship?</a:t>
            </a:r>
            <a:endParaRPr sz="2400" dirty="0">
              <a:solidFill>
                <a:schemeClr val="bg1"/>
              </a:solidFill>
            </a:endParaRPr>
          </a:p>
        </p:txBody>
      </p:sp>
      <p:sp>
        <p:nvSpPr>
          <p:cNvPr id="287" name="Google Shape;287;p7"/>
          <p:cNvSpPr txBox="1"/>
          <p:nvPr/>
        </p:nvSpPr>
        <p:spPr>
          <a:xfrm>
            <a:off x="677334" y="609600"/>
            <a:ext cx="8596668" cy="13208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dk1"/>
              </a:buClr>
              <a:buSzPts val="4400"/>
              <a:buFont typeface="Arial"/>
              <a:buNone/>
            </a:pPr>
            <a:endParaRPr sz="4400">
              <a:solidFill>
                <a:schemeClr val="dk1"/>
              </a:solidFill>
              <a:latin typeface="Arial"/>
              <a:ea typeface="Arial"/>
              <a:cs typeface="Arial"/>
              <a:sym typeface="Arial"/>
            </a:endParaRPr>
          </a:p>
        </p:txBody>
      </p:sp>
      <p:pic>
        <p:nvPicPr>
          <p:cNvPr id="331" name="Google Shape;331;p7"/>
          <p:cNvPicPr preferRelativeResize="0"/>
          <p:nvPr/>
        </p:nvPicPr>
        <p:blipFill rotWithShape="1">
          <a:blip r:embed="rId3">
            <a:alphaModFix/>
          </a:blip>
          <a:srcRect/>
          <a:stretch/>
        </p:blipFill>
        <p:spPr>
          <a:xfrm>
            <a:off x="8626860" y="5250904"/>
            <a:ext cx="1752120" cy="358920"/>
          </a:xfrm>
          <a:prstGeom prst="rect">
            <a:avLst/>
          </a:prstGeom>
          <a:noFill/>
          <a:ln>
            <a:noFill/>
          </a:ln>
        </p:spPr>
      </p:pic>
      <p:sp>
        <p:nvSpPr>
          <p:cNvPr id="50" name="TextBox 49">
            <a:extLst>
              <a:ext uri="{FF2B5EF4-FFF2-40B4-BE49-F238E27FC236}">
                <a16:creationId xmlns:a16="http://schemas.microsoft.com/office/drawing/2014/main" id="{EBDBF57A-C090-479F-9650-AA65D0CC321B}"/>
              </a:ext>
            </a:extLst>
          </p:cNvPr>
          <p:cNvSpPr txBox="1"/>
          <p:nvPr/>
        </p:nvSpPr>
        <p:spPr>
          <a:xfrm>
            <a:off x="2778369" y="1376498"/>
            <a:ext cx="6914091" cy="2554545"/>
          </a:xfrm>
          <a:prstGeom prst="rect">
            <a:avLst/>
          </a:prstGeom>
          <a:noFill/>
        </p:spPr>
        <p:txBody>
          <a:bodyPr wrap="square">
            <a:spAutoFit/>
          </a:bodyPr>
          <a:lstStyle/>
          <a:p>
            <a:pPr marL="285750" indent="-285750">
              <a:buFont typeface="Arial" panose="020B0604020202020204" pitchFamily="34" charset="0"/>
              <a:buChar char="•"/>
            </a:pPr>
            <a:r>
              <a:rPr lang="en-US" sz="1600" dirty="0"/>
              <a:t>Apart from the obvious, which is being benefitted </a:t>
            </a:r>
            <a:r>
              <a:rPr lang="en-US" sz="1600" b="1" dirty="0"/>
              <a:t>by actions </a:t>
            </a:r>
            <a:r>
              <a:rPr lang="en-US" sz="1600" dirty="0"/>
              <a:t>and initiatives taken by Social Enterprises that address the problems they face, they can </a:t>
            </a:r>
            <a:r>
              <a:rPr lang="en-US" sz="1600" b="1" dirty="0"/>
              <a:t>start</a:t>
            </a:r>
            <a:r>
              <a:rPr lang="en-US" sz="1600" dirty="0"/>
              <a:t> a Social Enterprise of their own or </a:t>
            </a:r>
            <a:r>
              <a:rPr lang="en-US" sz="1600" b="1" dirty="0"/>
              <a:t>be a part </a:t>
            </a:r>
            <a:r>
              <a:rPr lang="en-US" sz="1600" dirty="0"/>
              <a:t>of one.</a:t>
            </a:r>
          </a:p>
          <a:p>
            <a:pPr marL="285750" indent="-285750">
              <a:buFont typeface="Arial" panose="020B0604020202020204" pitchFamily="34" charset="0"/>
              <a:buChar char="•"/>
            </a:pPr>
            <a:r>
              <a:rPr lang="en-US" sz="1600" dirty="0"/>
              <a:t>Therefore, we are talking about entrepreneurship </a:t>
            </a:r>
            <a:r>
              <a:rPr lang="en-US" sz="1600" b="1" dirty="0"/>
              <a:t>by</a:t>
            </a:r>
            <a:r>
              <a:rPr lang="en-US" sz="1600" dirty="0"/>
              <a:t> the disadvantaged and </a:t>
            </a:r>
            <a:r>
              <a:rPr lang="en-US" sz="1600" b="1" dirty="0"/>
              <a:t>not for </a:t>
            </a:r>
            <a:r>
              <a:rPr lang="en-US" sz="1600" dirty="0"/>
              <a:t>them.</a:t>
            </a:r>
          </a:p>
          <a:p>
            <a:pPr marL="285750" indent="-285750">
              <a:buFont typeface="Arial" panose="020B0604020202020204" pitchFamily="34" charset="0"/>
              <a:buChar char="•"/>
            </a:pPr>
            <a:r>
              <a:rPr lang="en-US" sz="1600" dirty="0"/>
              <a:t>The social economy in Europe today employs </a:t>
            </a:r>
            <a:r>
              <a:rPr lang="en-US" sz="1600" b="1" dirty="0"/>
              <a:t>more than 14.5 million people</a:t>
            </a:r>
            <a:r>
              <a:rPr lang="en-US" sz="1600" dirty="0"/>
              <a:t>, or 6.5% of the active population.</a:t>
            </a:r>
          </a:p>
          <a:p>
            <a:pPr marL="285750" indent="-285750">
              <a:buFont typeface="Arial" panose="020B0604020202020204" pitchFamily="34" charset="0"/>
              <a:buChar char="•"/>
            </a:pPr>
            <a:r>
              <a:rPr lang="en-US" sz="1600" dirty="0"/>
              <a:t>There are many </a:t>
            </a:r>
            <a:r>
              <a:rPr lang="en-US" sz="1600" b="1" dirty="0"/>
              <a:t>opportunities </a:t>
            </a:r>
            <a:r>
              <a:rPr lang="en-US" sz="1600" dirty="0"/>
              <a:t>promoting Social Entrepreneurship within Europe for people from disadvantaged backgrounds.</a:t>
            </a:r>
          </a:p>
        </p:txBody>
      </p:sp>
      <p:pic>
        <p:nvPicPr>
          <p:cNvPr id="51" name="Picture 50">
            <a:extLst>
              <a:ext uri="{FF2B5EF4-FFF2-40B4-BE49-F238E27FC236}">
                <a16:creationId xmlns:a16="http://schemas.microsoft.com/office/drawing/2014/main" id="{C91CCBE5-BF72-4142-B4FD-A9AE78F5BC29}"/>
              </a:ext>
            </a:extLst>
          </p:cNvPr>
          <p:cNvPicPr>
            <a:picLocks noChangeAspect="1"/>
          </p:cNvPicPr>
          <p:nvPr/>
        </p:nvPicPr>
        <p:blipFill>
          <a:blip r:embed="rId4"/>
          <a:stretch>
            <a:fillRect/>
          </a:stretch>
        </p:blipFill>
        <p:spPr>
          <a:xfrm>
            <a:off x="2490435" y="5116054"/>
            <a:ext cx="1078942" cy="456778"/>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245</TotalTime>
  <Words>1105</Words>
  <Application>Microsoft Office PowerPoint</Application>
  <PresentationFormat>Custom</PresentationFormat>
  <Paragraphs>106</Paragraphs>
  <Slides>36</Slides>
  <Notes>12</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36</vt:i4>
      </vt:variant>
    </vt:vector>
  </HeadingPairs>
  <TitlesOfParts>
    <vt:vector size="42" baseType="lpstr">
      <vt:lpstr>Arial</vt:lpstr>
      <vt:lpstr>Wingdings</vt:lpstr>
      <vt:lpstr>Office Theme</vt:lpstr>
      <vt:lpstr>Office Theme</vt:lpstr>
      <vt:lpstr>Office Theme</vt:lpstr>
      <vt:lpstr>Office Theme</vt:lpstr>
      <vt:lpstr>PowerPoint Presentation</vt:lpstr>
      <vt:lpstr>PowerPoint Presentation</vt:lpstr>
      <vt:lpstr>So…. can anyone become a Social Entrepreneur?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can disadvantaged people be supported in their entrepreneurial endeavors?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Through this highly engaging, educative and fun game the player will be able to:</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marin</dc:creator>
  <cp:lastModifiedBy>Georgia Solomonidou</cp:lastModifiedBy>
  <cp:revision>27</cp:revision>
  <dcterms:created xsi:type="dcterms:W3CDTF">2019-10-17T23:47:41Z</dcterms:created>
  <dcterms:modified xsi:type="dcterms:W3CDTF">2021-06-17T11:51:47Z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Notes">
    <vt:i4>0</vt:i4>
  </property>
  <property fmtid="{D5CDD505-2E9C-101B-9397-08002B2CF9AE}" pid="7" name="PresentationFormat">
    <vt:lpwstr>Προσαρμογή</vt:lpwstr>
  </property>
  <property fmtid="{D5CDD505-2E9C-101B-9397-08002B2CF9AE}" pid="8" name="ScaleCrop">
    <vt:bool>false</vt:bool>
  </property>
  <property fmtid="{D5CDD505-2E9C-101B-9397-08002B2CF9AE}" pid="9" name="ShareDoc">
    <vt:bool>false</vt:bool>
  </property>
  <property fmtid="{D5CDD505-2E9C-101B-9397-08002B2CF9AE}" pid="10" name="Slides">
    <vt:i4>5</vt:i4>
  </property>
</Properties>
</file>