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000000"/>
          </p15:clr>
        </p15:guide>
        <p15:guide id="2" pos="3175">
          <p15:clr>
            <a:srgbClr val="000000"/>
          </p15:clr>
        </p15:guide>
      </p15:sldGuideLst>
    </p:ext>
    <p:ext uri="http://customooxmlschemas.google.com/">
      <go:slidesCustomData xmlns:go="http://customooxmlschemas.google.com/" r:id="rId24" roundtripDataSignature="AMtx7mhVFhUnZLo92CVtG155spAotSmz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31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fa1a28ae8_0_7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dfa1a28ae8_0_7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fa1a28ae8_0_8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dfa1a28ae8_0_8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fa1a28ae8_0_10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dfa1a28ae8_0_10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fa1a28ae8_0_11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dfa1a28ae8_0_11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fa1a28ae8_0_12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dfa1a28ae8_0_12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fa1a28ae8_0_14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gdfa1a28ae8_0_14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fa1a28ae8_0_15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dfa1a28ae8_0_15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2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fa1a28ae8_0_2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dfa1a28ae8_0_2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fa1a28ae8_0_1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dfa1a28ae8_0_1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f9caf2114_0_8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df9caf2114_0_8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fa1a28ae8_0_4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dfa1a28ae8_0_4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fa1a28ae8_0_5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dfa1a28ae8_0_5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43"/>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3"/>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44"/>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4"/>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4"/>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4"/>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4"/>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4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5"/>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5"/>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5"/>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5"/>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5"/>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5"/>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0" name="Shape 60"/>
        <p:cNvGrpSpPr/>
        <p:nvPr/>
      </p:nvGrpSpPr>
      <p:grpSpPr>
        <a:xfrm>
          <a:off x="0" y="0"/>
          <a:ext cx="0" cy="0"/>
          <a:chOff x="0" y="0"/>
          <a:chExt cx="0" cy="0"/>
        </a:xfrm>
      </p:grpSpPr>
      <p:sp>
        <p:nvSpPr>
          <p:cNvPr id="61" name="Google Shape;61;p5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7"/>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3" name="Shape 63"/>
        <p:cNvGrpSpPr/>
        <p:nvPr/>
      </p:nvGrpSpPr>
      <p:grpSpPr>
        <a:xfrm>
          <a:off x="0" y="0"/>
          <a:ext cx="0" cy="0"/>
          <a:chOff x="0" y="0"/>
          <a:chExt cx="0" cy="0"/>
        </a:xfrm>
      </p:grpSpPr>
      <p:sp>
        <p:nvSpPr>
          <p:cNvPr id="64" name="Google Shape;64;p58"/>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8"/>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6" name="Shape 66"/>
        <p:cNvGrpSpPr/>
        <p:nvPr/>
      </p:nvGrpSpPr>
      <p:grpSpPr>
        <a:xfrm>
          <a:off x="0" y="0"/>
          <a:ext cx="0" cy="0"/>
          <a:chOff x="0" y="0"/>
          <a:chExt cx="0" cy="0"/>
        </a:xfrm>
      </p:grpSpPr>
      <p:sp>
        <p:nvSpPr>
          <p:cNvPr id="67" name="Google Shape;67;p59"/>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9"/>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9"/>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60"/>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2" name="Shape 72"/>
        <p:cNvGrpSpPr/>
        <p:nvPr/>
      </p:nvGrpSpPr>
      <p:grpSpPr>
        <a:xfrm>
          <a:off x="0" y="0"/>
          <a:ext cx="0" cy="0"/>
          <a:chOff x="0" y="0"/>
          <a:chExt cx="0" cy="0"/>
        </a:xfrm>
      </p:grpSpPr>
      <p:sp>
        <p:nvSpPr>
          <p:cNvPr id="73" name="Google Shape;73;p61"/>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4" name="Shape 74"/>
        <p:cNvGrpSpPr/>
        <p:nvPr/>
      </p:nvGrpSpPr>
      <p:grpSpPr>
        <a:xfrm>
          <a:off x="0" y="0"/>
          <a:ext cx="0" cy="0"/>
          <a:chOff x="0" y="0"/>
          <a:chExt cx="0" cy="0"/>
        </a:xfrm>
      </p:grpSpPr>
      <p:sp>
        <p:nvSpPr>
          <p:cNvPr id="75" name="Google Shape;75;p62"/>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2"/>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62"/>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3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35"/>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9" name="Shape 79"/>
        <p:cNvGrpSpPr/>
        <p:nvPr/>
      </p:nvGrpSpPr>
      <p:grpSpPr>
        <a:xfrm>
          <a:off x="0" y="0"/>
          <a:ext cx="0" cy="0"/>
          <a:chOff x="0" y="0"/>
          <a:chExt cx="0" cy="0"/>
        </a:xfrm>
      </p:grpSpPr>
      <p:sp>
        <p:nvSpPr>
          <p:cNvPr id="80" name="Google Shape;80;p63"/>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3"/>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3"/>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63"/>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4" name="Shape 84"/>
        <p:cNvGrpSpPr/>
        <p:nvPr/>
      </p:nvGrpSpPr>
      <p:grpSpPr>
        <a:xfrm>
          <a:off x="0" y="0"/>
          <a:ext cx="0" cy="0"/>
          <a:chOff x="0" y="0"/>
          <a:chExt cx="0" cy="0"/>
        </a:xfrm>
      </p:grpSpPr>
      <p:sp>
        <p:nvSpPr>
          <p:cNvPr id="85" name="Google Shape;85;p64"/>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4"/>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4"/>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4"/>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9" name="Shape 89"/>
        <p:cNvGrpSpPr/>
        <p:nvPr/>
      </p:nvGrpSpPr>
      <p:grpSpPr>
        <a:xfrm>
          <a:off x="0" y="0"/>
          <a:ext cx="0" cy="0"/>
          <a:chOff x="0" y="0"/>
          <a:chExt cx="0" cy="0"/>
        </a:xfrm>
      </p:grpSpPr>
      <p:sp>
        <p:nvSpPr>
          <p:cNvPr id="90" name="Google Shape;90;p6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5"/>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5"/>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3" name="Shape 93"/>
        <p:cNvGrpSpPr/>
        <p:nvPr/>
      </p:nvGrpSpPr>
      <p:grpSpPr>
        <a:xfrm>
          <a:off x="0" y="0"/>
          <a:ext cx="0" cy="0"/>
          <a:chOff x="0" y="0"/>
          <a:chExt cx="0" cy="0"/>
        </a:xfrm>
      </p:grpSpPr>
      <p:sp>
        <p:nvSpPr>
          <p:cNvPr id="94" name="Google Shape;94;p6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6"/>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66"/>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66"/>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66"/>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9" name="Shape 99"/>
        <p:cNvGrpSpPr/>
        <p:nvPr/>
      </p:nvGrpSpPr>
      <p:grpSpPr>
        <a:xfrm>
          <a:off x="0" y="0"/>
          <a:ext cx="0" cy="0"/>
          <a:chOff x="0" y="0"/>
          <a:chExt cx="0" cy="0"/>
        </a:xfrm>
      </p:grpSpPr>
      <p:sp>
        <p:nvSpPr>
          <p:cNvPr id="100" name="Google Shape;100;p6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7"/>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67"/>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67"/>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67"/>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67"/>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67"/>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3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6"/>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3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7"/>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38"/>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39"/>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40"/>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0"/>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0"/>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41"/>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1"/>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1"/>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42"/>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504000" y="225720"/>
            <a:ext cx="9071640" cy="946800"/>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33"/>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33"/>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9.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24.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28.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29.png"/><Relationship Id="rId6"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2.jp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
          <p:cNvPicPr preferRelativeResize="0"/>
          <p:nvPr/>
        </p:nvPicPr>
        <p:blipFill rotWithShape="1">
          <a:blip r:embed="rId3">
            <a:alphaModFix/>
          </a:blip>
          <a:srcRect b="0" l="0" r="0" t="0"/>
          <a:stretch/>
        </p:blipFill>
        <p:spPr>
          <a:xfrm>
            <a:off x="7751923" y="72000"/>
            <a:ext cx="2305400" cy="472824"/>
          </a:xfrm>
          <a:prstGeom prst="rect">
            <a:avLst/>
          </a:prstGeom>
          <a:noFill/>
          <a:ln>
            <a:noFill/>
          </a:ln>
        </p:spPr>
      </p:pic>
      <p:sp>
        <p:nvSpPr>
          <p:cNvPr id="112" name="Google Shape;112;p1"/>
          <p:cNvSpPr/>
          <p:nvPr/>
        </p:nvSpPr>
        <p:spPr>
          <a:xfrm>
            <a:off x="3477020" y="3003513"/>
            <a:ext cx="6321300" cy="22161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595959"/>
                </a:solidFill>
                <a:latin typeface="Arial"/>
                <a:ea typeface="Arial"/>
                <a:cs typeface="Arial"/>
                <a:sym typeface="Arial"/>
              </a:rPr>
              <a:t>INSPIRE SERIOUS GAME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lang="en-US" sz="3600">
                <a:solidFill>
                  <a:srgbClr val="7F7F7F"/>
                </a:solidFill>
              </a:rPr>
              <a:t>Scope - Objectives </a:t>
            </a:r>
            <a:endParaRPr sz="3600">
              <a:solidFill>
                <a:srgbClr val="7F7F7F"/>
              </a:solidFill>
            </a:endParaRPr>
          </a:p>
          <a:p>
            <a:pPr indent="0" lvl="0" marL="0" marR="0" rtl="0" algn="ctr">
              <a:lnSpc>
                <a:spcPct val="100000"/>
              </a:lnSpc>
              <a:spcBef>
                <a:spcPts val="0"/>
              </a:spcBef>
              <a:spcAft>
                <a:spcPts val="0"/>
              </a:spcAft>
              <a:buClr>
                <a:srgbClr val="000000"/>
              </a:buClr>
              <a:buSzPts val="3600"/>
              <a:buFont typeface="Arial"/>
              <a:buNone/>
            </a:pPr>
            <a:r>
              <a:rPr lang="en-US" sz="3600">
                <a:solidFill>
                  <a:srgbClr val="7F7F7F"/>
                </a:solidFill>
              </a:rPr>
              <a:t> Key points</a:t>
            </a:r>
            <a:endParaRPr b="0" i="0" sz="3600" u="none" cap="none" strike="noStrike">
              <a:solidFill>
                <a:srgbClr val="7F7F7F"/>
              </a:solidFill>
              <a:latin typeface="Arial"/>
              <a:ea typeface="Arial"/>
              <a:cs typeface="Arial"/>
              <a:sym typeface="Arial"/>
            </a:endParaRPr>
          </a:p>
        </p:txBody>
      </p:sp>
      <p:pic>
        <p:nvPicPr>
          <p:cNvPr descr="Αποτέλεσμα εικόνας για digital game entrepreneurship" id="113" name="Google Shape;113;p1"/>
          <p:cNvPicPr preferRelativeResize="0"/>
          <p:nvPr/>
        </p:nvPicPr>
        <p:blipFill rotWithShape="1">
          <a:blip r:embed="rId4">
            <a:alphaModFix/>
          </a:blip>
          <a:srcRect b="0" l="37500" r="26893" t="0"/>
          <a:stretch/>
        </p:blipFill>
        <p:spPr>
          <a:xfrm>
            <a:off x="0" y="0"/>
            <a:ext cx="3031368" cy="5670550"/>
          </a:xfrm>
          <a:prstGeom prst="rect">
            <a:avLst/>
          </a:prstGeom>
          <a:noFill/>
          <a:ln>
            <a:noFill/>
          </a:ln>
        </p:spPr>
      </p:pic>
      <p:pic>
        <p:nvPicPr>
          <p:cNvPr id="114" name="Google Shape;114;p1"/>
          <p:cNvPicPr preferRelativeResize="0"/>
          <p:nvPr/>
        </p:nvPicPr>
        <p:blipFill rotWithShape="1">
          <a:blip r:embed="rId5">
            <a:alphaModFix/>
          </a:blip>
          <a:srcRect b="0" l="0" r="0" t="0"/>
          <a:stretch/>
        </p:blipFill>
        <p:spPr>
          <a:xfrm>
            <a:off x="4392618" y="961588"/>
            <a:ext cx="4632052" cy="18311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dfa1a28ae8_0_70"/>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dfa1a28ae8_0_70"/>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4</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07" name="Google Shape;207;gdfa1a28ae8_0_70"/>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08" name="Google Shape;208;gdfa1a28ae8_0_70"/>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09" name="Google Shape;209;gdfa1a28ae8_0_70"/>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4</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a:t>
            </a:r>
            <a:r>
              <a:rPr lang="en-US" sz="1600">
                <a:solidFill>
                  <a:srgbClr val="595959"/>
                </a:solidFill>
              </a:rPr>
              <a:t>Business</a:t>
            </a:r>
            <a:r>
              <a:rPr lang="en-US" sz="1600">
                <a:solidFill>
                  <a:srgbClr val="595959"/>
                </a:solidFill>
              </a:rPr>
              <a:t> models for Social </a:t>
            </a:r>
            <a:r>
              <a:rPr lang="en-US" sz="1600">
                <a:solidFill>
                  <a:srgbClr val="595959"/>
                </a:solidFill>
              </a:rPr>
              <a:t>enterprises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the importance of having a plan before you start your enterprise as well as the importance of evaluating your resources and developing a plan based on them</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“Social </a:t>
            </a:r>
            <a:r>
              <a:rPr lang="en-US" sz="1600">
                <a:solidFill>
                  <a:srgbClr val="595959"/>
                </a:solidFill>
              </a:rPr>
              <a:t>Business</a:t>
            </a:r>
            <a:r>
              <a:rPr lang="en-US" sz="1600">
                <a:solidFill>
                  <a:srgbClr val="595959"/>
                </a:solidFill>
              </a:rPr>
              <a:t> model Canva” for developing a structured plan for your social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how to develop a plan through completing the “Social Business model Canva”</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Give you tips for this important procedure!</a:t>
            </a:r>
            <a:endParaRPr sz="1600">
              <a:solidFill>
                <a:srgbClr val="595959"/>
              </a:solidFill>
            </a:endParaRPr>
          </a:p>
          <a:p>
            <a:pPr indent="0" lvl="0" marL="45720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595959"/>
              </a:solidFill>
              <a:latin typeface="Arial"/>
              <a:ea typeface="Arial"/>
              <a:cs typeface="Arial"/>
              <a:sym typeface="Arial"/>
            </a:endParaRPr>
          </a:p>
        </p:txBody>
      </p:sp>
      <p:pic>
        <p:nvPicPr>
          <p:cNvPr id="210" name="Google Shape;210;gdfa1a28ae8_0_70"/>
          <p:cNvPicPr preferRelativeResize="0"/>
          <p:nvPr/>
        </p:nvPicPr>
        <p:blipFill>
          <a:blip r:embed="rId5">
            <a:alphaModFix/>
          </a:blip>
          <a:stretch>
            <a:fillRect/>
          </a:stretch>
        </p:blipFill>
        <p:spPr>
          <a:xfrm>
            <a:off x="8971258" y="2507635"/>
            <a:ext cx="1042461" cy="2084916"/>
          </a:xfrm>
          <a:prstGeom prst="rect">
            <a:avLst/>
          </a:prstGeom>
          <a:noFill/>
          <a:ln>
            <a:noFill/>
          </a:ln>
        </p:spPr>
      </p:pic>
      <p:pic>
        <p:nvPicPr>
          <p:cNvPr id="211" name="Google Shape;211;gdfa1a28ae8_0_70"/>
          <p:cNvPicPr preferRelativeResize="0"/>
          <p:nvPr/>
        </p:nvPicPr>
        <p:blipFill>
          <a:blip r:embed="rId6">
            <a:alphaModFix/>
          </a:blip>
          <a:stretch>
            <a:fillRect/>
          </a:stretch>
        </p:blipFill>
        <p:spPr>
          <a:xfrm>
            <a:off x="6761192" y="2507635"/>
            <a:ext cx="1042463" cy="2084900"/>
          </a:xfrm>
          <a:prstGeom prst="rect">
            <a:avLst/>
          </a:prstGeom>
          <a:noFill/>
          <a:ln>
            <a:noFill/>
          </a:ln>
        </p:spPr>
      </p:pic>
      <p:pic>
        <p:nvPicPr>
          <p:cNvPr id="212" name="Google Shape;212;gdfa1a28ae8_0_70"/>
          <p:cNvPicPr preferRelativeResize="0"/>
          <p:nvPr/>
        </p:nvPicPr>
        <p:blipFill>
          <a:blip r:embed="rId7">
            <a:alphaModFix/>
          </a:blip>
          <a:stretch>
            <a:fillRect/>
          </a:stretch>
        </p:blipFill>
        <p:spPr>
          <a:xfrm>
            <a:off x="8971250" y="367827"/>
            <a:ext cx="1042463" cy="2084900"/>
          </a:xfrm>
          <a:prstGeom prst="rect">
            <a:avLst/>
          </a:prstGeom>
          <a:noFill/>
          <a:ln>
            <a:noFill/>
          </a:ln>
        </p:spPr>
      </p:pic>
      <p:pic>
        <p:nvPicPr>
          <p:cNvPr id="213" name="Google Shape;213;gdfa1a28ae8_0_70"/>
          <p:cNvPicPr preferRelativeResize="0"/>
          <p:nvPr/>
        </p:nvPicPr>
        <p:blipFill>
          <a:blip r:embed="rId8">
            <a:alphaModFix/>
          </a:blip>
          <a:stretch>
            <a:fillRect/>
          </a:stretch>
        </p:blipFill>
        <p:spPr>
          <a:xfrm>
            <a:off x="7855972" y="367820"/>
            <a:ext cx="1042463" cy="2084900"/>
          </a:xfrm>
          <a:prstGeom prst="rect">
            <a:avLst/>
          </a:prstGeom>
          <a:noFill/>
          <a:ln>
            <a:noFill/>
          </a:ln>
        </p:spPr>
      </p:pic>
      <p:pic>
        <p:nvPicPr>
          <p:cNvPr id="214" name="Google Shape;214;gdfa1a28ae8_0_70"/>
          <p:cNvPicPr preferRelativeResize="0"/>
          <p:nvPr/>
        </p:nvPicPr>
        <p:blipFill>
          <a:blip r:embed="rId9">
            <a:alphaModFix/>
          </a:blip>
          <a:stretch>
            <a:fillRect/>
          </a:stretch>
        </p:blipFill>
        <p:spPr>
          <a:xfrm>
            <a:off x="7866224" y="2507625"/>
            <a:ext cx="1042463" cy="2084900"/>
          </a:xfrm>
          <a:prstGeom prst="rect">
            <a:avLst/>
          </a:prstGeom>
          <a:noFill/>
          <a:ln>
            <a:noFill/>
          </a:ln>
        </p:spPr>
      </p:pic>
      <p:pic>
        <p:nvPicPr>
          <p:cNvPr id="215" name="Google Shape;215;gdfa1a28ae8_0_70"/>
          <p:cNvPicPr preferRelativeResize="0"/>
          <p:nvPr/>
        </p:nvPicPr>
        <p:blipFill>
          <a:blip r:embed="rId10">
            <a:alphaModFix/>
          </a:blip>
          <a:stretch>
            <a:fillRect/>
          </a:stretch>
        </p:blipFill>
        <p:spPr>
          <a:xfrm>
            <a:off x="6740699" y="367829"/>
            <a:ext cx="1042463" cy="208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dfa1a28ae8_0_86"/>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dfa1a28ae8_0_86"/>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5</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22" name="Google Shape;222;gdfa1a28ae8_0_86"/>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23" name="Google Shape;223;gdfa1a28ae8_0_86"/>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24" name="Google Shape;224;gdfa1a28ae8_0_86"/>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5</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difficulties and challenges that founding members can face during the first years of the </a:t>
            </a:r>
            <a:r>
              <a:rPr lang="en-US" sz="1600">
                <a:solidFill>
                  <a:srgbClr val="595959"/>
                </a:solidFill>
              </a:rPr>
              <a:t>initiation</a:t>
            </a:r>
            <a:r>
              <a:rPr lang="en-US" sz="1600">
                <a:solidFill>
                  <a:srgbClr val="595959"/>
                </a:solidFill>
              </a:rPr>
              <a:t> of the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find ways to overcome those difficulties and challenges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tools of “Gantt chart” and “Scrum board” as well as to the different Management approaches (eg. PMI, Waterfall, Scrum)</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the pros and cons of some of the most known management approaches and find out which one is better for your team</a:t>
            </a:r>
            <a:endParaRPr b="0" i="0" sz="1600" u="none" cap="none" strike="noStrike">
              <a:solidFill>
                <a:srgbClr val="595959"/>
              </a:solidFill>
              <a:latin typeface="Arial"/>
              <a:ea typeface="Arial"/>
              <a:cs typeface="Arial"/>
              <a:sym typeface="Arial"/>
            </a:endParaRPr>
          </a:p>
        </p:txBody>
      </p:sp>
      <p:pic>
        <p:nvPicPr>
          <p:cNvPr id="225" name="Google Shape;225;gdfa1a28ae8_0_86"/>
          <p:cNvPicPr preferRelativeResize="0"/>
          <p:nvPr/>
        </p:nvPicPr>
        <p:blipFill>
          <a:blip r:embed="rId5">
            <a:alphaModFix/>
          </a:blip>
          <a:stretch>
            <a:fillRect/>
          </a:stretch>
        </p:blipFill>
        <p:spPr>
          <a:xfrm>
            <a:off x="6720525" y="284225"/>
            <a:ext cx="1657287" cy="3314575"/>
          </a:xfrm>
          <a:prstGeom prst="rect">
            <a:avLst/>
          </a:prstGeom>
          <a:noFill/>
          <a:ln>
            <a:noFill/>
          </a:ln>
        </p:spPr>
      </p:pic>
      <p:pic>
        <p:nvPicPr>
          <p:cNvPr id="226" name="Google Shape;226;gdfa1a28ae8_0_86"/>
          <p:cNvPicPr preferRelativeResize="0"/>
          <p:nvPr/>
        </p:nvPicPr>
        <p:blipFill>
          <a:blip r:embed="rId6">
            <a:alphaModFix/>
          </a:blip>
          <a:stretch>
            <a:fillRect/>
          </a:stretch>
        </p:blipFill>
        <p:spPr>
          <a:xfrm>
            <a:off x="8219925" y="1328999"/>
            <a:ext cx="1752125" cy="3504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dfa1a28ae8_0_103"/>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dfa1a28ae8_0_103"/>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6</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33" name="Google Shape;233;gdfa1a28ae8_0_103"/>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34" name="Google Shape;234;gdfa1a28ae8_0_103"/>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35" name="Google Shape;235;gdfa1a28ae8_0_103"/>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6</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Underline you the importance of developing a sustainable financial plan for your social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find ways to develop a sustainable financial plan as well as develop a plan of actions that lead to the results and objectives of your social </a:t>
            </a:r>
            <a:r>
              <a:rPr lang="en-US" sz="1600">
                <a:solidFill>
                  <a:srgbClr val="595959"/>
                </a:solidFill>
              </a:rPr>
              <a:t>initiative</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“Logical framework” which is a tool that many foundations and applications asks for applicants asking for funding</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how to create a Logical framework for your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Give you some tips on other ways you can use the Logical framework during the development of your activities</a:t>
            </a:r>
            <a:endParaRPr sz="1600">
              <a:solidFill>
                <a:srgbClr val="595959"/>
              </a:solidFill>
            </a:endParaRPr>
          </a:p>
        </p:txBody>
      </p:sp>
      <p:pic>
        <p:nvPicPr>
          <p:cNvPr id="236" name="Google Shape;236;gdfa1a28ae8_0_103"/>
          <p:cNvPicPr preferRelativeResize="0"/>
          <p:nvPr/>
        </p:nvPicPr>
        <p:blipFill>
          <a:blip r:embed="rId5">
            <a:alphaModFix/>
          </a:blip>
          <a:stretch>
            <a:fillRect/>
          </a:stretch>
        </p:blipFill>
        <p:spPr>
          <a:xfrm>
            <a:off x="8098525" y="1587027"/>
            <a:ext cx="1567375" cy="3134724"/>
          </a:xfrm>
          <a:prstGeom prst="rect">
            <a:avLst/>
          </a:prstGeom>
          <a:noFill/>
          <a:ln>
            <a:noFill/>
          </a:ln>
        </p:spPr>
      </p:pic>
      <p:pic>
        <p:nvPicPr>
          <p:cNvPr id="237" name="Google Shape;237;gdfa1a28ae8_0_103"/>
          <p:cNvPicPr preferRelativeResize="0"/>
          <p:nvPr/>
        </p:nvPicPr>
        <p:blipFill>
          <a:blip r:embed="rId6">
            <a:alphaModFix/>
          </a:blip>
          <a:stretch>
            <a:fillRect/>
          </a:stretch>
        </p:blipFill>
        <p:spPr>
          <a:xfrm>
            <a:off x="6645800" y="311325"/>
            <a:ext cx="1653075" cy="3306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dfa1a28ae8_0_115"/>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dfa1a28ae8_0_115"/>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7</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44" name="Google Shape;244;gdfa1a28ae8_0_115"/>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45" name="Google Shape;245;gdfa1a28ae8_0_115"/>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46" name="Google Shape;246;gdfa1a28ae8_0_115"/>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7</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Underline you the importance of networking with possible investors or with other companies, startups, volunteers, etc.</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find ways to do networking</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“Elevator Pitch” which can help you present your idea in a structured way in a short time so that people can easily engage it</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Underline the importance of answering the question “Why you?” which is very important when it comes to selecting you over other ideas or startups</a:t>
            </a:r>
            <a:endParaRPr sz="1600">
              <a:solidFill>
                <a:srgbClr val="595959"/>
              </a:solidFill>
            </a:endParaRPr>
          </a:p>
        </p:txBody>
      </p:sp>
      <p:pic>
        <p:nvPicPr>
          <p:cNvPr id="247" name="Google Shape;247;gdfa1a28ae8_0_115"/>
          <p:cNvPicPr preferRelativeResize="0"/>
          <p:nvPr/>
        </p:nvPicPr>
        <p:blipFill>
          <a:blip r:embed="rId5">
            <a:alphaModFix/>
          </a:blip>
          <a:stretch>
            <a:fillRect/>
          </a:stretch>
        </p:blipFill>
        <p:spPr>
          <a:xfrm>
            <a:off x="8573850" y="2281850"/>
            <a:ext cx="1349925" cy="2699849"/>
          </a:xfrm>
          <a:prstGeom prst="rect">
            <a:avLst/>
          </a:prstGeom>
          <a:noFill/>
          <a:ln>
            <a:noFill/>
          </a:ln>
        </p:spPr>
      </p:pic>
      <p:pic>
        <p:nvPicPr>
          <p:cNvPr id="248" name="Google Shape;248;gdfa1a28ae8_0_115"/>
          <p:cNvPicPr preferRelativeResize="0"/>
          <p:nvPr/>
        </p:nvPicPr>
        <p:blipFill>
          <a:blip r:embed="rId6">
            <a:alphaModFix/>
          </a:blip>
          <a:stretch>
            <a:fillRect/>
          </a:stretch>
        </p:blipFill>
        <p:spPr>
          <a:xfrm>
            <a:off x="8214596" y="180575"/>
            <a:ext cx="1349930" cy="2699847"/>
          </a:xfrm>
          <a:prstGeom prst="rect">
            <a:avLst/>
          </a:prstGeom>
          <a:noFill/>
          <a:ln>
            <a:noFill/>
          </a:ln>
        </p:spPr>
      </p:pic>
      <p:pic>
        <p:nvPicPr>
          <p:cNvPr id="249" name="Google Shape;249;gdfa1a28ae8_0_115"/>
          <p:cNvPicPr preferRelativeResize="0"/>
          <p:nvPr/>
        </p:nvPicPr>
        <p:blipFill>
          <a:blip r:embed="rId7">
            <a:alphaModFix/>
          </a:blip>
          <a:stretch>
            <a:fillRect/>
          </a:stretch>
        </p:blipFill>
        <p:spPr>
          <a:xfrm>
            <a:off x="6750125" y="180577"/>
            <a:ext cx="1349930" cy="2699847"/>
          </a:xfrm>
          <a:prstGeom prst="rect">
            <a:avLst/>
          </a:prstGeom>
          <a:noFill/>
          <a:ln>
            <a:noFill/>
          </a:ln>
        </p:spPr>
      </p:pic>
      <p:pic>
        <p:nvPicPr>
          <p:cNvPr id="250" name="Google Shape;250;gdfa1a28ae8_0_115"/>
          <p:cNvPicPr preferRelativeResize="0"/>
          <p:nvPr/>
        </p:nvPicPr>
        <p:blipFill>
          <a:blip r:embed="rId8">
            <a:alphaModFix/>
          </a:blip>
          <a:stretch>
            <a:fillRect/>
          </a:stretch>
        </p:blipFill>
        <p:spPr>
          <a:xfrm>
            <a:off x="6868363" y="2073499"/>
            <a:ext cx="1454100" cy="290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dfa1a28ae8_0_129"/>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dfa1a28ae8_0_129"/>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8</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57" name="Google Shape;257;gdfa1a28ae8_0_129"/>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58" name="Google Shape;258;gdfa1a28ae8_0_129"/>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59" name="Google Shape;259;gdfa1a28ae8_0_129"/>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8</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Underline you the importance of communicating the cause of the </a:t>
            </a:r>
            <a:r>
              <a:rPr lang="en-US" sz="1600">
                <a:solidFill>
                  <a:srgbClr val="595959"/>
                </a:solidFill>
              </a:rPr>
              <a:t>startup</a:t>
            </a:r>
            <a:r>
              <a:rPr lang="en-US" sz="1600">
                <a:solidFill>
                  <a:srgbClr val="595959"/>
                </a:solidFill>
              </a:rPr>
              <a:t> as well as the impact and results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Help you understand the meaning of dissemination</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use effectively the social media for the cause of your social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“Persona Canva”</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Give you tips on how you can use this tool for both developing social media posts as well as developing activities and products in your social startup</a:t>
            </a:r>
            <a:endParaRPr sz="1600">
              <a:solidFill>
                <a:srgbClr val="595959"/>
              </a:solidFill>
            </a:endParaRPr>
          </a:p>
        </p:txBody>
      </p:sp>
      <p:pic>
        <p:nvPicPr>
          <p:cNvPr id="260" name="Google Shape;260;gdfa1a28ae8_0_129"/>
          <p:cNvPicPr preferRelativeResize="0"/>
          <p:nvPr/>
        </p:nvPicPr>
        <p:blipFill>
          <a:blip r:embed="rId5">
            <a:alphaModFix/>
          </a:blip>
          <a:stretch>
            <a:fillRect/>
          </a:stretch>
        </p:blipFill>
        <p:spPr>
          <a:xfrm>
            <a:off x="6557225" y="214226"/>
            <a:ext cx="1971450" cy="3942875"/>
          </a:xfrm>
          <a:prstGeom prst="rect">
            <a:avLst/>
          </a:prstGeom>
          <a:noFill/>
          <a:ln>
            <a:noFill/>
          </a:ln>
        </p:spPr>
      </p:pic>
      <p:pic>
        <p:nvPicPr>
          <p:cNvPr id="261" name="Google Shape;261;gdfa1a28ae8_0_129"/>
          <p:cNvPicPr preferRelativeResize="0"/>
          <p:nvPr/>
        </p:nvPicPr>
        <p:blipFill>
          <a:blip r:embed="rId6">
            <a:alphaModFix/>
          </a:blip>
          <a:stretch>
            <a:fillRect/>
          </a:stretch>
        </p:blipFill>
        <p:spPr>
          <a:xfrm>
            <a:off x="8315325" y="1386650"/>
            <a:ext cx="1684775" cy="3369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dfa1a28ae8_0_143"/>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dfa1a28ae8_0_143"/>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9</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68" name="Google Shape;268;gdfa1a28ae8_0_143"/>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69" name="Google Shape;269;gdfa1a28ae8_0_143"/>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70" name="Google Shape;270;gdfa1a28ae8_0_143"/>
          <p:cNvSpPr txBox="1"/>
          <p:nvPr/>
        </p:nvSpPr>
        <p:spPr>
          <a:xfrm>
            <a:off x="2684875" y="367825"/>
            <a:ext cx="34398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9</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Underline you the importance of evaluating the impact of the social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Underline</a:t>
            </a:r>
            <a:r>
              <a:rPr lang="en-US" sz="1600">
                <a:solidFill>
                  <a:srgbClr val="595959"/>
                </a:solidFill>
              </a:rPr>
              <a:t> the importance of </a:t>
            </a:r>
            <a:r>
              <a:rPr lang="en-US" sz="1600">
                <a:solidFill>
                  <a:srgbClr val="595959"/>
                </a:solidFill>
              </a:rPr>
              <a:t>capitalization of the knowledge learned during the years or projects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Help you become more agile and make pivots in order to find your place in the innovation and economy</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“Validation board”</a:t>
            </a:r>
            <a:endParaRPr sz="1600">
              <a:solidFill>
                <a:srgbClr val="595959"/>
              </a:solidFill>
            </a:endParaRPr>
          </a:p>
          <a:p>
            <a:pPr indent="0" lvl="0" marL="0" marR="0" rtl="0" algn="l">
              <a:lnSpc>
                <a:spcPct val="90000"/>
              </a:lnSpc>
              <a:spcBef>
                <a:spcPts val="1000"/>
              </a:spcBef>
              <a:spcAft>
                <a:spcPts val="0"/>
              </a:spcAft>
              <a:buNone/>
            </a:pPr>
            <a:r>
              <a:t/>
            </a:r>
            <a:endParaRPr sz="1600">
              <a:solidFill>
                <a:srgbClr val="595959"/>
              </a:solidFill>
            </a:endParaRPr>
          </a:p>
        </p:txBody>
      </p:sp>
      <p:pic>
        <p:nvPicPr>
          <p:cNvPr id="271" name="Google Shape;271;gdfa1a28ae8_0_143"/>
          <p:cNvPicPr preferRelativeResize="0"/>
          <p:nvPr/>
        </p:nvPicPr>
        <p:blipFill>
          <a:blip r:embed="rId5">
            <a:alphaModFix/>
          </a:blip>
          <a:stretch>
            <a:fillRect/>
          </a:stretch>
        </p:blipFill>
        <p:spPr>
          <a:xfrm>
            <a:off x="6346525" y="211150"/>
            <a:ext cx="1971025" cy="3942049"/>
          </a:xfrm>
          <a:prstGeom prst="rect">
            <a:avLst/>
          </a:prstGeom>
          <a:noFill/>
          <a:ln>
            <a:noFill/>
          </a:ln>
        </p:spPr>
      </p:pic>
      <p:pic>
        <p:nvPicPr>
          <p:cNvPr id="272" name="Google Shape;272;gdfa1a28ae8_0_143"/>
          <p:cNvPicPr preferRelativeResize="0"/>
          <p:nvPr/>
        </p:nvPicPr>
        <p:blipFill>
          <a:blip r:embed="rId6">
            <a:alphaModFix/>
          </a:blip>
          <a:stretch>
            <a:fillRect/>
          </a:stretch>
        </p:blipFill>
        <p:spPr>
          <a:xfrm>
            <a:off x="8139826" y="1600376"/>
            <a:ext cx="1680900" cy="336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dfa1a28ae8_0_155"/>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dfa1a28ae8_0_155"/>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RESULTS</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279" name="Google Shape;279;gdfa1a28ae8_0_155"/>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80" name="Google Shape;280;gdfa1a28ae8_0_155"/>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81" name="Google Shape;281;gdfa1a28ae8_0_155"/>
          <p:cNvSpPr txBox="1"/>
          <p:nvPr/>
        </p:nvSpPr>
        <p:spPr>
          <a:xfrm>
            <a:off x="2684875" y="367825"/>
            <a:ext cx="34398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In the end of the 9th Level the game gives you results on your personality, skills and role you can play in a team</a:t>
            </a:r>
            <a:endParaRPr sz="1600">
              <a:solidFill>
                <a:srgbClr val="595959"/>
              </a:solidFill>
            </a:endParaRPr>
          </a:p>
          <a:p>
            <a:pPr indent="0" lvl="0" marL="0" marR="0" rtl="0" algn="l">
              <a:lnSpc>
                <a:spcPct val="90000"/>
              </a:lnSpc>
              <a:spcBef>
                <a:spcPts val="1000"/>
              </a:spcBef>
              <a:spcAft>
                <a:spcPts val="0"/>
              </a:spcAft>
              <a:buClr>
                <a:srgbClr val="000000"/>
              </a:buClr>
              <a:buSzPts val="1600"/>
              <a:buFont typeface="Arial"/>
              <a:buNone/>
            </a:pPr>
            <a:r>
              <a:t/>
            </a:r>
            <a:endParaRPr sz="1600">
              <a:solidFill>
                <a:srgbClr val="595959"/>
              </a:solidFil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results of the game are divided in two categories:</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Results based on Holland theory which are more skills oriented and help you understand your skills and the key characteristics of your personality</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Results based on Belbin theory which are more oriented to roles you can play as a member in a team</a:t>
            </a:r>
            <a:endParaRPr sz="1600">
              <a:solidFill>
                <a:srgbClr val="595959"/>
              </a:solidFill>
            </a:endParaRPr>
          </a:p>
          <a:p>
            <a:pPr indent="0" lvl="0" marL="0" marR="0" rtl="0" algn="l">
              <a:lnSpc>
                <a:spcPct val="90000"/>
              </a:lnSpc>
              <a:spcBef>
                <a:spcPts val="1000"/>
              </a:spcBef>
              <a:spcAft>
                <a:spcPts val="0"/>
              </a:spcAft>
              <a:buNone/>
            </a:pPr>
            <a:r>
              <a:t/>
            </a:r>
            <a:endParaRPr sz="1600">
              <a:solidFill>
                <a:srgbClr val="595959"/>
              </a:solidFill>
            </a:endParaRPr>
          </a:p>
          <a:p>
            <a:pPr indent="0" lvl="0" marL="0" marR="0" rtl="0" algn="l">
              <a:lnSpc>
                <a:spcPct val="90000"/>
              </a:lnSpc>
              <a:spcBef>
                <a:spcPts val="1000"/>
              </a:spcBef>
              <a:spcAft>
                <a:spcPts val="0"/>
              </a:spcAft>
              <a:buNone/>
            </a:pPr>
            <a:r>
              <a:rPr i="1" lang="en-US" sz="1200">
                <a:solidFill>
                  <a:srgbClr val="595959"/>
                </a:solidFill>
              </a:rPr>
              <a:t>It is important to underline here that the game is based on existing tools but it is not </a:t>
            </a:r>
            <a:r>
              <a:rPr i="1" lang="en-US" sz="1200">
                <a:solidFill>
                  <a:srgbClr val="595959"/>
                </a:solidFill>
              </a:rPr>
              <a:t>weighted</a:t>
            </a:r>
            <a:r>
              <a:rPr i="1" lang="en-US" sz="1200">
                <a:solidFill>
                  <a:srgbClr val="595959"/>
                </a:solidFill>
              </a:rPr>
              <a:t> on the local </a:t>
            </a:r>
            <a:r>
              <a:rPr i="1" lang="en-US" sz="1200">
                <a:solidFill>
                  <a:srgbClr val="595959"/>
                </a:solidFill>
              </a:rPr>
              <a:t>characteristics of different populations</a:t>
            </a:r>
            <a:r>
              <a:rPr lang="en-US" sz="1600">
                <a:solidFill>
                  <a:srgbClr val="595959"/>
                </a:solidFill>
              </a:rPr>
              <a:t> </a:t>
            </a:r>
            <a:endParaRPr sz="1600">
              <a:solidFill>
                <a:srgbClr val="595959"/>
              </a:solidFill>
            </a:endParaRPr>
          </a:p>
          <a:p>
            <a:pPr indent="0" lvl="0" marL="0" marR="0" rtl="0" algn="l">
              <a:lnSpc>
                <a:spcPct val="90000"/>
              </a:lnSpc>
              <a:spcBef>
                <a:spcPts val="1000"/>
              </a:spcBef>
              <a:spcAft>
                <a:spcPts val="0"/>
              </a:spcAft>
              <a:buNone/>
            </a:pPr>
            <a:r>
              <a:t/>
            </a:r>
            <a:endParaRPr sz="1600">
              <a:solidFill>
                <a:srgbClr val="595959"/>
              </a:solidFill>
            </a:endParaRPr>
          </a:p>
        </p:txBody>
      </p:sp>
      <p:pic>
        <p:nvPicPr>
          <p:cNvPr id="282" name="Google Shape;282;gdfa1a28ae8_0_155"/>
          <p:cNvPicPr preferRelativeResize="0"/>
          <p:nvPr/>
        </p:nvPicPr>
        <p:blipFill>
          <a:blip r:embed="rId5">
            <a:alphaModFix/>
          </a:blip>
          <a:stretch>
            <a:fillRect/>
          </a:stretch>
        </p:blipFill>
        <p:spPr>
          <a:xfrm>
            <a:off x="7084350" y="165175"/>
            <a:ext cx="2374800" cy="4749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p:nvPr/>
        </p:nvSpPr>
        <p:spPr>
          <a:xfrm>
            <a:off x="-1" y="0"/>
            <a:ext cx="100806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6"/>
          <p:cNvSpPr/>
          <p:nvPr/>
        </p:nvSpPr>
        <p:spPr>
          <a:xfrm>
            <a:off x="1080000" y="3581640"/>
            <a:ext cx="8228100" cy="989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FFFFFF"/>
                </a:solidFill>
                <a:latin typeface="Arial"/>
                <a:ea typeface="Arial"/>
                <a:cs typeface="Arial"/>
                <a:sym typeface="Arial"/>
              </a:rPr>
              <a:t>THANK YOU!!</a:t>
            </a:r>
            <a:endParaRPr b="0" i="0" sz="4400" u="none" cap="none" strike="noStrike">
              <a:solidFill>
                <a:schemeClr val="dk1"/>
              </a:solidFill>
              <a:latin typeface="Arial"/>
              <a:ea typeface="Arial"/>
              <a:cs typeface="Arial"/>
              <a:sym typeface="Arial"/>
            </a:endParaRPr>
          </a:p>
        </p:txBody>
      </p:sp>
      <p:sp>
        <p:nvSpPr>
          <p:cNvPr id="289" name="Google Shape;289;p26"/>
          <p:cNvSpPr/>
          <p:nvPr/>
        </p:nvSpPr>
        <p:spPr>
          <a:xfrm>
            <a:off x="6768000" y="4838760"/>
            <a:ext cx="3238800" cy="6981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009999"/>
                </a:solidFill>
                <a:latin typeface="Arial"/>
                <a:ea typeface="Arial"/>
                <a:cs typeface="Arial"/>
                <a:sym typeface="Arial"/>
              </a:rPr>
              <a:t>This presentation is related to the Project made by the beneficiaries jointly or individually in any form and using any means shall indicate that it reflects only the authors view and  the National Agency and the European Commision are not responsible for any use that may be made of the information it contains.</a:t>
            </a:r>
            <a:endParaRPr b="0" i="0" sz="800" u="none" cap="none" strike="noStrike">
              <a:solidFill>
                <a:schemeClr val="dk1"/>
              </a:solidFill>
              <a:latin typeface="Arial"/>
              <a:ea typeface="Arial"/>
              <a:cs typeface="Arial"/>
              <a:sym typeface="Arial"/>
            </a:endParaRPr>
          </a:p>
        </p:txBody>
      </p:sp>
      <p:pic>
        <p:nvPicPr>
          <p:cNvPr id="290" name="Google Shape;290;p26"/>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291" name="Google Shape;291;p26"/>
          <p:cNvSpPr txBox="1"/>
          <p:nvPr/>
        </p:nvSpPr>
        <p:spPr>
          <a:xfrm>
            <a:off x="3713040" y="2651402"/>
            <a:ext cx="2849400" cy="9834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Arial"/>
                <a:ea typeface="Arial"/>
                <a:cs typeface="Arial"/>
                <a:sym typeface="Arial"/>
              </a:rPr>
              <a:t>INSPIRE</a:t>
            </a:r>
            <a:r>
              <a:rPr b="0" i="0" lang="en-US" sz="10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2019-3-EL02-KA205-005215</a:t>
            </a:r>
            <a:endParaRPr b="0" i="0" sz="1000" u="none" cap="none" strike="noStrike">
              <a:solidFill>
                <a:schemeClr val="lt1"/>
              </a:solidFill>
              <a:latin typeface="Arial"/>
              <a:ea typeface="Arial"/>
              <a:cs typeface="Arial"/>
              <a:sym typeface="Arial"/>
            </a:endParaRPr>
          </a:p>
        </p:txBody>
      </p:sp>
      <p:pic>
        <p:nvPicPr>
          <p:cNvPr id="292" name="Google Shape;292;p26"/>
          <p:cNvPicPr preferRelativeResize="0"/>
          <p:nvPr/>
        </p:nvPicPr>
        <p:blipFill rotWithShape="1">
          <a:blip r:embed="rId4">
            <a:alphaModFix/>
          </a:blip>
          <a:srcRect b="0" l="0" r="0" t="0"/>
          <a:stretch/>
        </p:blipFill>
        <p:spPr>
          <a:xfrm>
            <a:off x="3751437" y="1504450"/>
            <a:ext cx="2849400" cy="11264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p:nvPr/>
        </p:nvSpPr>
        <p:spPr>
          <a:xfrm>
            <a:off x="852750" y="1171250"/>
            <a:ext cx="8769200" cy="3008425"/>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The main aim of INSPIRE SERIOUS GAMES is to INSPIRE young people to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engage Social Entrepreneurship by identifying the key role they</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Arial"/>
                <a:ea typeface="Arial"/>
                <a:cs typeface="Arial"/>
                <a:sym typeface="Arial"/>
              </a:rPr>
              <a:t>can play in a team.</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lt1"/>
              </a:solidFill>
            </a:endParaRPr>
          </a:p>
        </p:txBody>
      </p:sp>
      <p:pic>
        <p:nvPicPr>
          <p:cNvPr id="120" name="Google Shape;120;p2"/>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21" name="Google Shape;121;p2"/>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dfa1a28ae8_0_23"/>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dfa1a28ae8_0_23"/>
          <p:cNvSpPr/>
          <p:nvPr/>
        </p:nvSpPr>
        <p:spPr>
          <a:xfrm>
            <a:off x="0" y="2413813"/>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OBJECTIVES</a:t>
            </a:r>
            <a:endParaRPr b="0" i="0" sz="2400" u="none" cap="none" strike="noStrike">
              <a:solidFill>
                <a:schemeClr val="lt1"/>
              </a:solidFill>
              <a:latin typeface="Arial"/>
              <a:ea typeface="Arial"/>
              <a:cs typeface="Arial"/>
              <a:sym typeface="Arial"/>
            </a:endParaRPr>
          </a:p>
        </p:txBody>
      </p:sp>
      <p:sp>
        <p:nvSpPr>
          <p:cNvPr id="128" name="Google Shape;128;gdfa1a28ae8_0_23"/>
          <p:cNvSpPr txBox="1"/>
          <p:nvPr/>
        </p:nvSpPr>
        <p:spPr>
          <a:xfrm>
            <a:off x="677334" y="914400"/>
            <a:ext cx="8596800" cy="1320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29" name="Google Shape;129;gdfa1a28ae8_0_23"/>
          <p:cNvSpPr/>
          <p:nvPr/>
        </p:nvSpPr>
        <p:spPr>
          <a:xfrm>
            <a:off x="2914325" y="719376"/>
            <a:ext cx="6612525" cy="1320800"/>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spcBef>
                <a:spcPts val="0"/>
              </a:spcBef>
              <a:spcAft>
                <a:spcPts val="0"/>
              </a:spcAft>
              <a:buClr>
                <a:schemeClr val="dk1"/>
              </a:buClr>
              <a:buSzPts val="1800"/>
              <a:buFont typeface="Arial"/>
              <a:buNone/>
            </a:pPr>
            <a:r>
              <a:rPr lang="en-US" sz="1800">
                <a:solidFill>
                  <a:schemeClr val="lt1"/>
                </a:solidFill>
              </a:rPr>
              <a:t>1</a:t>
            </a:r>
            <a:r>
              <a:rPr lang="en-US" sz="1800">
                <a:solidFill>
                  <a:schemeClr val="lt1"/>
                </a:solidFill>
              </a:rPr>
              <a:t>. Promote entrepreneurship education and social entrepreneurship among young people (18-24)</a:t>
            </a:r>
            <a:endParaRPr b="0" i="0" sz="1800" u="none" cap="none" strike="noStrike">
              <a:solidFill>
                <a:schemeClr val="lt1"/>
              </a:solidFill>
              <a:latin typeface="Arial"/>
              <a:ea typeface="Arial"/>
              <a:cs typeface="Arial"/>
              <a:sym typeface="Arial"/>
            </a:endParaRPr>
          </a:p>
        </p:txBody>
      </p:sp>
      <p:sp>
        <p:nvSpPr>
          <p:cNvPr id="130" name="Google Shape;130;gdfa1a28ae8_0_23"/>
          <p:cNvSpPr/>
          <p:nvPr/>
        </p:nvSpPr>
        <p:spPr>
          <a:xfrm>
            <a:off x="2933252" y="1887020"/>
            <a:ext cx="6612508" cy="1242014"/>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 Support young people to identify their skills and competences, in order to develop them more or acquire new for succeeding in developing sustainable Social Enterprises</a:t>
            </a:r>
            <a:endParaRPr b="0" i="0" sz="1800" u="none" cap="none" strike="noStrike">
              <a:solidFill>
                <a:schemeClr val="lt1"/>
              </a:solidFill>
              <a:latin typeface="Arial"/>
              <a:ea typeface="Arial"/>
              <a:cs typeface="Arial"/>
              <a:sym typeface="Arial"/>
            </a:endParaRPr>
          </a:p>
        </p:txBody>
      </p:sp>
      <p:sp>
        <p:nvSpPr>
          <p:cNvPr id="131" name="Google Shape;131;gdfa1a28ae8_0_23"/>
          <p:cNvSpPr/>
          <p:nvPr/>
        </p:nvSpPr>
        <p:spPr>
          <a:xfrm>
            <a:off x="2933252" y="3013941"/>
            <a:ext cx="6612508" cy="1287505"/>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 Enhance acquisition of key skills and competences in Social entrepreneurship, SDGs, Self-awareness, Social Media from young people</a:t>
            </a:r>
            <a:endParaRPr b="0" i="0" sz="1800" u="none" cap="none" strike="noStrike">
              <a:solidFill>
                <a:schemeClr val="lt1"/>
              </a:solidFill>
              <a:latin typeface="Arial"/>
              <a:ea typeface="Arial"/>
              <a:cs typeface="Arial"/>
              <a:sym typeface="Arial"/>
            </a:endParaRPr>
          </a:p>
        </p:txBody>
      </p:sp>
      <p:pic>
        <p:nvPicPr>
          <p:cNvPr id="132" name="Google Shape;132;gdfa1a28ae8_0_23"/>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33" name="Google Shape;133;gdfa1a28ae8_0_23"/>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0" y="2413813"/>
            <a:ext cx="2374920"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OBJECTIVES</a:t>
            </a:r>
            <a:endParaRPr b="0" i="0" sz="2400" u="none" cap="none" strike="noStrike">
              <a:solidFill>
                <a:schemeClr val="lt1"/>
              </a:solidFill>
              <a:latin typeface="Arial"/>
              <a:ea typeface="Arial"/>
              <a:cs typeface="Arial"/>
              <a:sym typeface="Arial"/>
            </a:endParaRPr>
          </a:p>
        </p:txBody>
      </p:sp>
      <p:sp>
        <p:nvSpPr>
          <p:cNvPr id="140" name="Google Shape;140;p5"/>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41" name="Google Shape;141;p5"/>
          <p:cNvSpPr/>
          <p:nvPr/>
        </p:nvSpPr>
        <p:spPr>
          <a:xfrm>
            <a:off x="2914325" y="414576"/>
            <a:ext cx="6612525" cy="1320800"/>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1800">
                <a:solidFill>
                  <a:schemeClr val="lt1"/>
                </a:solidFill>
              </a:rPr>
              <a:t>1. The INSPIRE serious game will be a combination of all the acquired knowledge and material of O1, O2, and O3</a:t>
            </a:r>
            <a:r>
              <a:rPr b="0" i="0" lang="en-US"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142" name="Google Shape;142;p5"/>
          <p:cNvSpPr/>
          <p:nvPr/>
        </p:nvSpPr>
        <p:spPr>
          <a:xfrm>
            <a:off x="2933250" y="1582225"/>
            <a:ext cx="6612500" cy="1557250"/>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rPr>
              <a:t>2. The game</a:t>
            </a:r>
            <a:r>
              <a:rPr lang="en-US" sz="1800">
                <a:solidFill>
                  <a:schemeClr val="lt1"/>
                </a:solidFill>
              </a:rPr>
              <a:t> will challenge the players to participate in a social initiative addressing specific SDGs and overcoming existing challenges of young or/and old entrepreneurs.</a:t>
            </a:r>
            <a:endParaRPr sz="1800">
              <a:solidFill>
                <a:schemeClr val="lt1"/>
              </a:solidFill>
            </a:endParaRPr>
          </a:p>
        </p:txBody>
      </p:sp>
      <p:sp>
        <p:nvSpPr>
          <p:cNvPr id="143" name="Google Shape;143;p5"/>
          <p:cNvSpPr/>
          <p:nvPr/>
        </p:nvSpPr>
        <p:spPr>
          <a:xfrm>
            <a:off x="2933250" y="2947700"/>
            <a:ext cx="6612500" cy="2340450"/>
          </a:xfrm>
          <a:prstGeom prst="flowChartPunchedTap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t/>
            </a:r>
            <a:endParaRPr sz="1800">
              <a:solidFill>
                <a:schemeClr val="lt1"/>
              </a:solidFill>
            </a:endParaRPr>
          </a:p>
          <a:p>
            <a:pPr indent="0" lvl="0" marL="0" marR="0" rtl="0" algn="just">
              <a:lnSpc>
                <a:spcPct val="100000"/>
              </a:lnSpc>
              <a:spcBef>
                <a:spcPts val="0"/>
              </a:spcBef>
              <a:spcAft>
                <a:spcPts val="0"/>
              </a:spcAft>
              <a:buClr>
                <a:srgbClr val="000000"/>
              </a:buClr>
              <a:buSzPts val="1800"/>
              <a:buFont typeface="Arial"/>
              <a:buNone/>
            </a:pPr>
            <a:r>
              <a:rPr lang="en-US" sz="1800">
                <a:solidFill>
                  <a:schemeClr val="lt1"/>
                </a:solidFill>
              </a:rPr>
              <a:t>3</a:t>
            </a:r>
            <a:r>
              <a:rPr b="0" i="0" lang="en-US" sz="1800" u="none" cap="none" strike="noStrike">
                <a:solidFill>
                  <a:schemeClr val="lt1"/>
                </a:solidFill>
                <a:latin typeface="Arial"/>
                <a:ea typeface="Arial"/>
                <a:cs typeface="Arial"/>
                <a:sym typeface="Arial"/>
              </a:rPr>
              <a:t>. </a:t>
            </a:r>
            <a:r>
              <a:rPr lang="en-US" sz="1800">
                <a:solidFill>
                  <a:schemeClr val="lt1"/>
                </a:solidFill>
              </a:rPr>
              <a:t>While playing the personality, skills and characteristics of the player will be assessed in order to give back feedback on the role he can take in a team of young envisionairs and how to develop their skills.</a:t>
            </a:r>
            <a:endParaRPr sz="1800">
              <a:solidFill>
                <a:schemeClr val="lt1"/>
              </a:solidFill>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lt1"/>
              </a:solidFill>
            </a:endParaRPr>
          </a:p>
        </p:txBody>
      </p:sp>
      <p:pic>
        <p:nvPicPr>
          <p:cNvPr id="144" name="Google Shape;144;p5"/>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45" name="Google Shape;145;p5"/>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cxnSp>
        <p:nvCxnSpPr>
          <p:cNvPr id="150" name="Google Shape;150;gdfa1a28ae8_0_13"/>
          <p:cNvCxnSpPr/>
          <p:nvPr/>
        </p:nvCxnSpPr>
        <p:spPr>
          <a:xfrm rot="10800000">
            <a:off x="2376000" y="900000"/>
            <a:ext cx="7704000" cy="0"/>
          </a:xfrm>
          <a:prstGeom prst="straightConnector1">
            <a:avLst/>
          </a:prstGeom>
          <a:noFill/>
          <a:ln cap="flat" cmpd="sng" w="76300">
            <a:solidFill>
              <a:srgbClr val="5F497A"/>
            </a:solidFill>
            <a:prstDash val="solid"/>
            <a:round/>
            <a:headEnd len="sm" w="sm" type="none"/>
            <a:tailEnd len="sm" w="sm" type="none"/>
          </a:ln>
        </p:spPr>
      </p:cxnSp>
      <p:sp>
        <p:nvSpPr>
          <p:cNvPr id="151" name="Google Shape;151;gdfa1a28ae8_0_13"/>
          <p:cNvSpPr/>
          <p:nvPr/>
        </p:nvSpPr>
        <p:spPr>
          <a:xfrm>
            <a:off x="936000" y="-29520"/>
            <a:ext cx="8228100" cy="98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dfa1a28ae8_0_13"/>
          <p:cNvSpPr/>
          <p:nvPr/>
        </p:nvSpPr>
        <p:spPr>
          <a:xfrm>
            <a:off x="524520" y="370636"/>
            <a:ext cx="9070500" cy="4308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2800"/>
              <a:buFont typeface="Arial"/>
              <a:buNone/>
            </a:pPr>
            <a:r>
              <a:rPr lang="en-US" sz="2800">
                <a:solidFill>
                  <a:schemeClr val="dk1"/>
                </a:solidFill>
              </a:rPr>
              <a:t>Description of the game</a:t>
            </a:r>
            <a:endParaRPr b="0" i="0" sz="2600" u="none" cap="none" strike="noStrike">
              <a:solidFill>
                <a:schemeClr val="dk1"/>
              </a:solidFill>
              <a:latin typeface="Arial"/>
              <a:ea typeface="Arial"/>
              <a:cs typeface="Arial"/>
              <a:sym typeface="Arial"/>
            </a:endParaRPr>
          </a:p>
        </p:txBody>
      </p:sp>
      <p:sp>
        <p:nvSpPr>
          <p:cNvPr id="153" name="Google Shape;153;gdfa1a28ae8_0_13"/>
          <p:cNvSpPr/>
          <p:nvPr/>
        </p:nvSpPr>
        <p:spPr>
          <a:xfrm>
            <a:off x="504000" y="1326600"/>
            <a:ext cx="9070500" cy="328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dfa1a28ae8_0_13"/>
          <p:cNvSpPr txBox="1"/>
          <p:nvPr/>
        </p:nvSpPr>
        <p:spPr>
          <a:xfrm>
            <a:off x="914426" y="965772"/>
            <a:ext cx="8640600" cy="4150800"/>
          </a:xfrm>
          <a:prstGeom prst="rect">
            <a:avLst/>
          </a:prstGeom>
          <a:noFill/>
          <a:ln>
            <a:noFill/>
          </a:ln>
          <a:effectLst>
            <a:outerShdw blurRad="40000" rotWithShape="0" dir="5400000" dist="23000">
              <a:srgbClr val="000000">
                <a:alpha val="33730"/>
              </a:srgbClr>
            </a:outerShdw>
          </a:effectLst>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In the beginning of the game the players select their characteristics (nickname,age, nationality, etc).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Then the player is transferred to an environment where he or she has to solve a problem based on SDGs.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The player should </a:t>
            </a:r>
            <a:r>
              <a:rPr lang="en-US" sz="1600">
                <a:solidFill>
                  <a:srgbClr val="595959"/>
                </a:solidFill>
              </a:rPr>
              <a:t>identify</a:t>
            </a:r>
            <a:r>
              <a:rPr lang="en-US" sz="1600">
                <a:solidFill>
                  <a:srgbClr val="595959"/>
                </a:solidFill>
              </a:rPr>
              <a:t> the problem, find an innovative solution, create a </a:t>
            </a:r>
            <a:r>
              <a:rPr lang="en-US" sz="1600">
                <a:solidFill>
                  <a:srgbClr val="595959"/>
                </a:solidFill>
              </a:rPr>
              <a:t>vision</a:t>
            </a:r>
            <a:r>
              <a:rPr lang="en-US" sz="1600">
                <a:solidFill>
                  <a:srgbClr val="595959"/>
                </a:solidFill>
              </a:rPr>
              <a:t> in the team, plan a business model, network, find resources, disseminate the cause and evaluate the impact.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During the game the player will meet challenges on these topics and he/she has to choose between 2 different options to create his/her unique story of success.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The different options that players have are based on existing assessment tools explained in O2, while the business challenges and social media tactics are based on O3.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At the end of the game the player will receive an assessment on his/her skills and competences as well as his/her personality characteristics and roles within a team.</a:t>
            </a:r>
            <a:endParaRPr sz="1600">
              <a:solidFill>
                <a:srgbClr val="595959"/>
              </a:solidFill>
            </a:endParaRPr>
          </a:p>
          <a:p>
            <a:pPr indent="0" lvl="0" marL="457200" marR="0" rtl="0" algn="l">
              <a:lnSpc>
                <a:spcPct val="90000"/>
              </a:lnSpc>
              <a:spcBef>
                <a:spcPts val="1000"/>
              </a:spcBef>
              <a:spcAft>
                <a:spcPts val="0"/>
              </a:spcAft>
              <a:buNone/>
            </a:pPr>
            <a:r>
              <a:t/>
            </a:r>
            <a:endParaRPr sz="1600">
              <a:solidFill>
                <a:srgbClr val="595959"/>
              </a:solidFill>
            </a:endParaRPr>
          </a:p>
        </p:txBody>
      </p:sp>
      <p:pic>
        <p:nvPicPr>
          <p:cNvPr id="155" name="Google Shape;155;gdfa1a28ae8_0_13"/>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56" name="Google Shape;156;gdfa1a28ae8_0_13"/>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b="32003" l="50934" r="29502" t="28378"/>
          <a:stretch/>
        </p:blipFill>
        <p:spPr>
          <a:xfrm>
            <a:off x="199200" y="3575000"/>
            <a:ext cx="1684752" cy="1919249"/>
          </a:xfrm>
          <a:prstGeom prst="rect">
            <a:avLst/>
          </a:prstGeom>
          <a:noFill/>
          <a:ln>
            <a:noFill/>
          </a:ln>
        </p:spPr>
      </p:pic>
      <p:cxnSp>
        <p:nvCxnSpPr>
          <p:cNvPr id="162" name="Google Shape;162;p6"/>
          <p:cNvCxnSpPr/>
          <p:nvPr/>
        </p:nvCxnSpPr>
        <p:spPr>
          <a:xfrm rot="10800000">
            <a:off x="2376000" y="900000"/>
            <a:ext cx="7704000" cy="0"/>
          </a:xfrm>
          <a:prstGeom prst="straightConnector1">
            <a:avLst/>
          </a:prstGeom>
          <a:noFill/>
          <a:ln cap="flat" cmpd="sng" w="76300">
            <a:solidFill>
              <a:srgbClr val="5F497A"/>
            </a:solidFill>
            <a:prstDash val="solid"/>
            <a:round/>
            <a:headEnd len="sm" w="sm" type="none"/>
            <a:tailEnd len="sm" w="sm" type="none"/>
          </a:ln>
        </p:spPr>
      </p:cxnSp>
      <p:sp>
        <p:nvSpPr>
          <p:cNvPr id="163" name="Google Shape;163;p6"/>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524520" y="370636"/>
            <a:ext cx="9070560" cy="430887"/>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lang="en-US" sz="2800">
                <a:solidFill>
                  <a:schemeClr val="dk1"/>
                </a:solidFill>
              </a:rPr>
              <a:t>INNOVATION of the GAME</a:t>
            </a:r>
            <a:endParaRPr b="0" i="0" sz="2600" u="none" cap="none" strike="noStrike">
              <a:solidFill>
                <a:schemeClr val="dk1"/>
              </a:solidFill>
              <a:latin typeface="Arial"/>
              <a:ea typeface="Arial"/>
              <a:cs typeface="Arial"/>
              <a:sym typeface="Arial"/>
            </a:endParaRPr>
          </a:p>
        </p:txBody>
      </p:sp>
      <p:sp>
        <p:nvSpPr>
          <p:cNvPr id="165" name="Google Shape;165;p6"/>
          <p:cNvSpPr txBox="1"/>
          <p:nvPr/>
        </p:nvSpPr>
        <p:spPr>
          <a:xfrm>
            <a:off x="914425" y="965775"/>
            <a:ext cx="8640600" cy="2580600"/>
          </a:xfrm>
          <a:prstGeom prst="rect">
            <a:avLst/>
          </a:prstGeom>
          <a:noFill/>
          <a:ln>
            <a:noFill/>
          </a:ln>
          <a:effectLst>
            <a:outerShdw blurRad="40000" rotWithShape="0" dir="5400000" dist="23000">
              <a:srgbClr val="000000">
                <a:alpha val="33725"/>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It focuses on Social Entrepreneurship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It addresses the needs of young people in terms of "fun", learning outputs and psychometric assessment</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It is both a game that help young people engage with Social Entrepreneurship, learn about business and at the same time identify their skills and  competences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The assessment it gives back can lead young people to the collaboration with the right team for design and implement a Social idea.</a:t>
            </a:r>
            <a:endParaRPr sz="1600">
              <a:solidFill>
                <a:srgbClr val="595959"/>
              </a:solidFill>
            </a:endParaRPr>
          </a:p>
          <a:p>
            <a:pPr indent="0" lvl="0" marL="0" marR="0" rtl="0" algn="l">
              <a:lnSpc>
                <a:spcPct val="90000"/>
              </a:lnSpc>
              <a:spcBef>
                <a:spcPts val="1000"/>
              </a:spcBef>
              <a:spcAft>
                <a:spcPts val="0"/>
              </a:spcAft>
              <a:buNone/>
            </a:pPr>
            <a:r>
              <a:t/>
            </a:r>
            <a:endParaRPr sz="1600">
              <a:solidFill>
                <a:srgbClr val="595959"/>
              </a:solidFill>
            </a:endParaRPr>
          </a:p>
        </p:txBody>
      </p:sp>
      <p:pic>
        <p:nvPicPr>
          <p:cNvPr id="166" name="Google Shape;166;p6"/>
          <p:cNvPicPr preferRelativeResize="0"/>
          <p:nvPr/>
        </p:nvPicPr>
        <p:blipFill rotWithShape="1">
          <a:blip r:embed="rId4">
            <a:alphaModFix/>
          </a:blip>
          <a:srcRect b="0" l="0" r="0" t="0"/>
          <a:stretch/>
        </p:blipFill>
        <p:spPr>
          <a:xfrm>
            <a:off x="8626860" y="5174704"/>
            <a:ext cx="1752119" cy="358920"/>
          </a:xfrm>
          <a:prstGeom prst="rect">
            <a:avLst/>
          </a:prstGeom>
          <a:noFill/>
          <a:ln>
            <a:noFill/>
          </a:ln>
        </p:spPr>
      </p:pic>
      <p:pic>
        <p:nvPicPr>
          <p:cNvPr id="167" name="Google Shape;167;p6"/>
          <p:cNvPicPr preferRelativeResize="0"/>
          <p:nvPr/>
        </p:nvPicPr>
        <p:blipFill rotWithShape="1">
          <a:blip r:embed="rId5">
            <a:alphaModFix/>
          </a:blip>
          <a:srcRect b="0" l="0" r="0" t="0"/>
          <a:stretch/>
        </p:blipFill>
        <p:spPr>
          <a:xfrm>
            <a:off x="7560669" y="5229075"/>
            <a:ext cx="907904" cy="35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df9caf2114_0_80"/>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df9caf2114_0_80"/>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1</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174" name="Google Shape;174;gdf9caf2114_0_80"/>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75" name="Google Shape;175;gdf9caf2114_0_80"/>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176" name="Google Shape;176;gdf9caf2114_0_80"/>
          <p:cNvSpPr txBox="1"/>
          <p:nvPr/>
        </p:nvSpPr>
        <p:spPr>
          <a:xfrm>
            <a:off x="2684875" y="367825"/>
            <a:ext cx="41766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1</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game</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a:t>
            </a:r>
            <a:r>
              <a:rPr b="0" i="0" lang="en-US" sz="1600" u="none" cap="none" strike="noStrike">
                <a:solidFill>
                  <a:srgbClr val="595959"/>
                </a:solidFill>
                <a:latin typeface="Arial"/>
                <a:ea typeface="Arial"/>
                <a:cs typeface="Arial"/>
                <a:sym typeface="Arial"/>
              </a:rPr>
              <a:t>Sustainable Development Goals (SDGs) </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environment of </a:t>
            </a:r>
            <a:r>
              <a:rPr b="0" i="0" lang="en-US" sz="1600" u="none" cap="none" strike="noStrike">
                <a:solidFill>
                  <a:srgbClr val="595959"/>
                </a:solidFill>
                <a:latin typeface="Arial"/>
                <a:ea typeface="Arial"/>
                <a:cs typeface="Arial"/>
                <a:sym typeface="Arial"/>
              </a:rPr>
              <a:t> social-startups which can help towards SDGs</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Help you understand how to analyze a problem and get into the root of it</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Introduce you to the tool of “Why why tree” for the analysis of a problem</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how you can find the strategy you can follow based on your resources for solving the problem</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Give you tips on how to exploit the</a:t>
            </a:r>
            <a:endParaRPr sz="1600">
              <a:solidFill>
                <a:srgbClr val="595959"/>
              </a:solidFill>
            </a:endParaRPr>
          </a:p>
          <a:p>
            <a:pPr indent="0" lvl="0" marL="457200" marR="0" rtl="0" algn="l">
              <a:lnSpc>
                <a:spcPct val="90000"/>
              </a:lnSpc>
              <a:spcBef>
                <a:spcPts val="1000"/>
              </a:spcBef>
              <a:spcAft>
                <a:spcPts val="0"/>
              </a:spcAft>
              <a:buNone/>
            </a:pPr>
            <a:r>
              <a:rPr lang="en-US" sz="1600">
                <a:solidFill>
                  <a:srgbClr val="595959"/>
                </a:solidFill>
              </a:rPr>
              <a:t> “Why why tree”</a:t>
            </a:r>
            <a:endParaRPr sz="1600">
              <a:solidFill>
                <a:srgbClr val="595959"/>
              </a:solidFill>
            </a:endParaRPr>
          </a:p>
          <a:p>
            <a:pPr indent="0" lvl="0" marL="45720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595959"/>
              </a:solidFill>
              <a:latin typeface="Arial"/>
              <a:ea typeface="Arial"/>
              <a:cs typeface="Arial"/>
              <a:sym typeface="Arial"/>
            </a:endParaRPr>
          </a:p>
        </p:txBody>
      </p:sp>
      <p:pic>
        <p:nvPicPr>
          <p:cNvPr id="177" name="Google Shape;177;gdf9caf2114_0_80"/>
          <p:cNvPicPr preferRelativeResize="0"/>
          <p:nvPr/>
        </p:nvPicPr>
        <p:blipFill>
          <a:blip r:embed="rId5">
            <a:alphaModFix/>
          </a:blip>
          <a:stretch>
            <a:fillRect/>
          </a:stretch>
        </p:blipFill>
        <p:spPr>
          <a:xfrm>
            <a:off x="8249100" y="1567150"/>
            <a:ext cx="1685500" cy="3371000"/>
          </a:xfrm>
          <a:prstGeom prst="rect">
            <a:avLst/>
          </a:prstGeom>
          <a:noFill/>
          <a:ln>
            <a:noFill/>
          </a:ln>
        </p:spPr>
      </p:pic>
      <p:pic>
        <p:nvPicPr>
          <p:cNvPr id="178" name="Google Shape;178;gdf9caf2114_0_80"/>
          <p:cNvPicPr preferRelativeResize="0"/>
          <p:nvPr/>
        </p:nvPicPr>
        <p:blipFill>
          <a:blip r:embed="rId6">
            <a:alphaModFix/>
          </a:blip>
          <a:stretch>
            <a:fillRect/>
          </a:stretch>
        </p:blipFill>
        <p:spPr>
          <a:xfrm>
            <a:off x="6767575" y="260600"/>
            <a:ext cx="1569449" cy="3138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dfa1a28ae8_0_46"/>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dfa1a28ae8_0_46"/>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2</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185" name="Google Shape;185;gdfa1a28ae8_0_46"/>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86" name="Google Shape;186;gdfa1a28ae8_0_46"/>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187" name="Google Shape;187;gdfa1a28ae8_0_46"/>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2</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different ways of brainstorming for developing an innovative idea that solve a problem</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Help you understand the meaning of innovation in a social </a:t>
            </a:r>
            <a:r>
              <a:rPr lang="en-US" sz="1600">
                <a:solidFill>
                  <a:srgbClr val="595959"/>
                </a:solidFill>
              </a:rPr>
              <a:t>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“SWOT analysis” for evaluating  an idea based on the team </a:t>
            </a:r>
            <a:r>
              <a:rPr lang="en-US" sz="1600">
                <a:solidFill>
                  <a:srgbClr val="595959"/>
                </a:solidFill>
              </a:rPr>
              <a:t>strengths</a:t>
            </a:r>
            <a:r>
              <a:rPr lang="en-US" sz="1600">
                <a:solidFill>
                  <a:srgbClr val="595959"/>
                </a:solidFill>
              </a:rPr>
              <a:t> and weaknesses and outside opportunities or threats</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understand how you can use SWOT analysis in other situations</a:t>
            </a:r>
            <a:endParaRPr sz="1600">
              <a:solidFill>
                <a:srgbClr val="595959"/>
              </a:solidFill>
            </a:endParaRPr>
          </a:p>
          <a:p>
            <a:pPr indent="0" lvl="0" marL="45720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595959"/>
              </a:solidFill>
              <a:latin typeface="Arial"/>
              <a:ea typeface="Arial"/>
              <a:cs typeface="Arial"/>
              <a:sym typeface="Arial"/>
            </a:endParaRPr>
          </a:p>
        </p:txBody>
      </p:sp>
      <p:pic>
        <p:nvPicPr>
          <p:cNvPr id="188" name="Google Shape;188;gdfa1a28ae8_0_46"/>
          <p:cNvPicPr preferRelativeResize="0"/>
          <p:nvPr/>
        </p:nvPicPr>
        <p:blipFill>
          <a:blip r:embed="rId5">
            <a:alphaModFix/>
          </a:blip>
          <a:stretch>
            <a:fillRect/>
          </a:stretch>
        </p:blipFill>
        <p:spPr>
          <a:xfrm>
            <a:off x="6659775" y="202975"/>
            <a:ext cx="1880000" cy="3760000"/>
          </a:xfrm>
          <a:prstGeom prst="rect">
            <a:avLst/>
          </a:prstGeom>
          <a:noFill/>
          <a:ln>
            <a:noFill/>
          </a:ln>
        </p:spPr>
      </p:pic>
      <p:pic>
        <p:nvPicPr>
          <p:cNvPr id="189" name="Google Shape;189;gdfa1a28ae8_0_46"/>
          <p:cNvPicPr preferRelativeResize="0"/>
          <p:nvPr/>
        </p:nvPicPr>
        <p:blipFill>
          <a:blip r:embed="rId6">
            <a:alphaModFix/>
          </a:blip>
          <a:stretch>
            <a:fillRect/>
          </a:stretch>
        </p:blipFill>
        <p:spPr>
          <a:xfrm>
            <a:off x="8102050" y="1600500"/>
            <a:ext cx="1752125" cy="3504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dfa1a28ae8_0_58"/>
          <p:cNvSpPr/>
          <p:nvPr/>
        </p:nvSpPr>
        <p:spPr>
          <a:xfrm>
            <a:off x="0" y="0"/>
            <a:ext cx="23748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dfa1a28ae8_0_58"/>
          <p:cNvSpPr/>
          <p:nvPr/>
        </p:nvSpPr>
        <p:spPr>
          <a:xfrm>
            <a:off x="-14137" y="2355334"/>
            <a:ext cx="2374800" cy="369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LEVEL 3</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pic>
        <p:nvPicPr>
          <p:cNvPr id="196" name="Google Shape;196;gdfa1a28ae8_0_58"/>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197" name="Google Shape;197;gdfa1a28ae8_0_58"/>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198" name="Google Shape;198;gdfa1a28ae8_0_58"/>
          <p:cNvSpPr txBox="1"/>
          <p:nvPr/>
        </p:nvSpPr>
        <p:spPr>
          <a:xfrm>
            <a:off x="2684875" y="367825"/>
            <a:ext cx="3932100" cy="5040000"/>
          </a:xfrm>
          <a:prstGeom prst="rect">
            <a:avLst/>
          </a:prstGeom>
          <a:noFill/>
          <a:ln>
            <a:noFill/>
          </a:ln>
          <a:effectLst>
            <a:outerShdw blurRad="40000" rotWithShape="0" dir="5400000" dist="23000">
              <a:srgbClr val="000000">
                <a:alpha val="34120"/>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t/>
            </a:r>
            <a:endParaRPr b="0" i="0" sz="1600" u="none" cap="none" strike="noStrike">
              <a:solidFill>
                <a:srgbClr val="595959"/>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lang="en-US" sz="1600">
                <a:solidFill>
                  <a:srgbClr val="595959"/>
                </a:solidFill>
              </a:rPr>
              <a:t>The key points of </a:t>
            </a:r>
            <a:r>
              <a:rPr b="1" lang="en-US" sz="1600">
                <a:solidFill>
                  <a:srgbClr val="595959"/>
                </a:solidFill>
              </a:rPr>
              <a:t>Level 3</a:t>
            </a:r>
            <a:r>
              <a:rPr lang="en-US" sz="1600">
                <a:solidFill>
                  <a:srgbClr val="595959"/>
                </a:solidFill>
              </a:rPr>
              <a:t> are:</a:t>
            </a:r>
            <a:endParaRPr b="0" i="0" sz="1600" u="none" cap="none" strike="noStrike">
              <a:solidFill>
                <a:srgbClr val="595959"/>
              </a:solidFill>
              <a:latin typeface="Arial"/>
              <a:ea typeface="Arial"/>
              <a:cs typeface="Arial"/>
              <a:sym typeface="Aria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different ways of </a:t>
            </a:r>
            <a:r>
              <a:rPr lang="en-US" sz="1600">
                <a:solidFill>
                  <a:srgbClr val="595959"/>
                </a:solidFill>
              </a:rPr>
              <a:t>building</a:t>
            </a:r>
            <a:r>
              <a:rPr lang="en-US" sz="1600">
                <a:solidFill>
                  <a:srgbClr val="595959"/>
                </a:solidFill>
              </a:rPr>
              <a:t> the capacity of the members of the founding team: mentoring, incubators, </a:t>
            </a:r>
            <a:r>
              <a:rPr lang="en-US" sz="1600">
                <a:solidFill>
                  <a:srgbClr val="595959"/>
                </a:solidFill>
              </a:rPr>
              <a:t>accelerators</a:t>
            </a:r>
            <a:r>
              <a:rPr lang="en-US" sz="1600">
                <a:solidFill>
                  <a:srgbClr val="595959"/>
                </a:solidFill>
              </a:rPr>
              <a:t>, trainings, workshops, e-courses, networking, </a:t>
            </a:r>
            <a:r>
              <a:rPr lang="en-US" sz="1600">
                <a:solidFill>
                  <a:srgbClr val="595959"/>
                </a:solidFill>
              </a:rPr>
              <a:t>studying</a:t>
            </a:r>
            <a:r>
              <a:rPr lang="en-US" sz="1600">
                <a:solidFill>
                  <a:srgbClr val="595959"/>
                </a:solidFill>
              </a:rPr>
              <a:t> in a uni etc.</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more up-to-date argo of Entrepreneurship: incubator, </a:t>
            </a:r>
            <a:r>
              <a:rPr lang="en-US" sz="1600">
                <a:solidFill>
                  <a:srgbClr val="595959"/>
                </a:solidFill>
              </a:rPr>
              <a:t>accelerator</a:t>
            </a:r>
            <a:r>
              <a:rPr lang="en-US" sz="1600">
                <a:solidFill>
                  <a:srgbClr val="595959"/>
                </a:solidFill>
              </a:rPr>
              <a:t>, mentor. </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Font typeface="Arial"/>
              <a:buChar char="•"/>
            </a:pPr>
            <a:r>
              <a:rPr lang="en-US" sz="1600">
                <a:solidFill>
                  <a:srgbClr val="595959"/>
                </a:solidFill>
              </a:rPr>
              <a:t>Introduce you to the tool of “Vision-Mission-Values boar” for developing a structured vision for your social startup</a:t>
            </a:r>
            <a:endParaRPr sz="1600">
              <a:solidFill>
                <a:srgbClr val="595959"/>
              </a:solidFill>
            </a:endParaRPr>
          </a:p>
          <a:p>
            <a:pPr indent="-228600" lvl="0" marL="228600" marR="0" rtl="0" algn="l">
              <a:lnSpc>
                <a:spcPct val="90000"/>
              </a:lnSpc>
              <a:spcBef>
                <a:spcPts val="1000"/>
              </a:spcBef>
              <a:spcAft>
                <a:spcPts val="0"/>
              </a:spcAft>
              <a:buClr>
                <a:srgbClr val="595959"/>
              </a:buClr>
              <a:buSzPts val="1600"/>
              <a:buChar char="•"/>
            </a:pPr>
            <a:r>
              <a:rPr lang="en-US" sz="1600">
                <a:solidFill>
                  <a:srgbClr val="595959"/>
                </a:solidFill>
              </a:rPr>
              <a:t>Help you shape your Vision and Mission for your innovative ideas</a:t>
            </a:r>
            <a:endParaRPr sz="1600">
              <a:solidFill>
                <a:srgbClr val="595959"/>
              </a:solidFill>
            </a:endParaRPr>
          </a:p>
          <a:p>
            <a:pPr indent="0" lvl="0" marL="45720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595959"/>
              </a:solidFill>
              <a:latin typeface="Arial"/>
              <a:ea typeface="Arial"/>
              <a:cs typeface="Arial"/>
              <a:sym typeface="Arial"/>
            </a:endParaRPr>
          </a:p>
        </p:txBody>
      </p:sp>
      <p:pic>
        <p:nvPicPr>
          <p:cNvPr id="199" name="Google Shape;199;gdfa1a28ae8_0_58"/>
          <p:cNvPicPr preferRelativeResize="0"/>
          <p:nvPr/>
        </p:nvPicPr>
        <p:blipFill>
          <a:blip r:embed="rId5">
            <a:alphaModFix/>
          </a:blip>
          <a:stretch>
            <a:fillRect/>
          </a:stretch>
        </p:blipFill>
        <p:spPr>
          <a:xfrm>
            <a:off x="8123150" y="1403675"/>
            <a:ext cx="1752125" cy="3504250"/>
          </a:xfrm>
          <a:prstGeom prst="rect">
            <a:avLst/>
          </a:prstGeom>
          <a:noFill/>
          <a:ln>
            <a:noFill/>
          </a:ln>
        </p:spPr>
      </p:pic>
      <p:pic>
        <p:nvPicPr>
          <p:cNvPr id="200" name="Google Shape;200;gdfa1a28ae8_0_58"/>
          <p:cNvPicPr preferRelativeResize="0"/>
          <p:nvPr/>
        </p:nvPicPr>
        <p:blipFill>
          <a:blip r:embed="rId6">
            <a:alphaModFix/>
          </a:blip>
          <a:stretch>
            <a:fillRect/>
          </a:stretch>
        </p:blipFill>
        <p:spPr>
          <a:xfrm>
            <a:off x="6616975" y="112325"/>
            <a:ext cx="2000325" cy="40006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2019-10-17T23:47:41Z</dcterms:created>
  <dc:creator>marin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Προσαρμογή</vt:lpwstr>
  </property>
  <property fmtid="{D5CDD505-2E9C-101B-9397-08002B2CF9AE}" pid="8" name="ScaleCrop">
    <vt:bool>false</vt:bool>
  </property>
  <property fmtid="{D5CDD505-2E9C-101B-9397-08002B2CF9AE}" pid="9" name="ShareDoc">
    <vt:bool>false</vt:bool>
  </property>
  <property fmtid="{D5CDD505-2E9C-101B-9397-08002B2CF9AE}" pid="10" name="Slides">
    <vt:i4>5</vt:i4>
  </property>
</Properties>
</file>