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62" r:id="rId7"/>
    <p:sldMasterId id="214748367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Lst>
  <p:sldSz cy="5670550" cx="10080625"/>
  <p:notesSz cx="7559675" cy="10691800"/>
  <p:embeddedFontLst>
    <p:embeddedFont>
      <p:font typeface="Libre Franklin"/>
      <p:regular r:id="rId54"/>
      <p:bold r:id="rId55"/>
      <p:italic r:id="rId56"/>
      <p:boldItalic r:id="rId57"/>
    </p:embeddedFont>
    <p:embeddedFont>
      <p:font typeface="Poppi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6">
          <p15:clr>
            <a:srgbClr val="000000"/>
          </p15:clr>
        </p15:guide>
        <p15:guide id="2" pos="3175">
          <p15:clr>
            <a:srgbClr val="000000"/>
          </p15:clr>
        </p15:guide>
      </p15:sldGuideLst>
    </p:ext>
    <p:ext uri="http://customooxmlschemas.google.com/">
      <go:slidesCustomData xmlns:go="http://customooxmlschemas.google.com/" r:id="rId62" roundtripDataSignature="AMtx7mgGwiiYYoWDSr9HD6le3WVxhoDe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C08CE1-6BE2-4651-A59A-4159A640CCD6}">
  <a:tblStyle styleId="{5CC08CE1-6BE2-4651-A59A-4159A640CCD6}"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C8F2F69-D39A-4EE6-BB4D-C30D91E206AD}"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6" orient="horz"/>
        <p:guide pos="3175"/>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customschemas.google.com/relationships/presentationmetadata" Target="metadata"/><Relationship Id="rId61" Type="http://schemas.openxmlformats.org/officeDocument/2006/relationships/font" Target="fonts/Poppins-bold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60" Type="http://schemas.openxmlformats.org/officeDocument/2006/relationships/font" Target="fonts/Poppins-italic.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font" Target="fonts/LibreFranklin-bold.fntdata"/><Relationship Id="rId10" Type="http://schemas.openxmlformats.org/officeDocument/2006/relationships/slide" Target="slides/slide1.xml"/><Relationship Id="rId54" Type="http://schemas.openxmlformats.org/officeDocument/2006/relationships/font" Target="fonts/LibreFranklin-regular.fntdata"/><Relationship Id="rId13" Type="http://schemas.openxmlformats.org/officeDocument/2006/relationships/slide" Target="slides/slide4.xml"/><Relationship Id="rId57" Type="http://schemas.openxmlformats.org/officeDocument/2006/relationships/font" Target="fonts/LibreFranklin-boldItalic.fntdata"/><Relationship Id="rId12" Type="http://schemas.openxmlformats.org/officeDocument/2006/relationships/slide" Target="slides/slide3.xml"/><Relationship Id="rId56" Type="http://schemas.openxmlformats.org/officeDocument/2006/relationships/font" Target="fonts/LibreFranklin-italic.fntdata"/><Relationship Id="rId15" Type="http://schemas.openxmlformats.org/officeDocument/2006/relationships/slide" Target="slides/slide6.xml"/><Relationship Id="rId59" Type="http://schemas.openxmlformats.org/officeDocument/2006/relationships/font" Target="fonts/Poppins-bold.fntdata"/><Relationship Id="rId14" Type="http://schemas.openxmlformats.org/officeDocument/2006/relationships/slide" Target="slides/slide5.xml"/><Relationship Id="rId58" Type="http://schemas.openxmlformats.org/officeDocument/2006/relationships/font" Target="fonts/Poppins-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n.wikipedia.org/wiki/Albert_S._Humphrey" TargetMode="External"/><Relationship Id="rId3" Type="http://schemas.openxmlformats.org/officeDocument/2006/relationships/hyperlink" Target="http://www.businessballs.com/swotanalysisfreetemplate.htm"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6" name="Google Shape;316;p1: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5: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15: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2: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p22: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479" name="Google Shape;479;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3: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p23: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490" name="Google Shape;490;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4: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p24: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20" name="Google Shape;520;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5: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p25: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32" name="Google Shape;532;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3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31: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p31: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69" name="Google Shape;569;p3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32: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p32: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77" name="Google Shape;577;p3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46: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p46: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85" name="Google Shape;585;p4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7: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47: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To evaluate a public relations project or campaign, you can use the SWOT analysis, a strategic planning method that allows you to get a better understanding of the situation so you can make justified and positive adjustments.</a:t>
            </a:r>
            <a:endParaRPr/>
          </a:p>
          <a:p>
            <a:pPr indent="-298450" lvl="0" marL="457200" marR="0" rtl="0" algn="l">
              <a:lnSpc>
                <a:spcPct val="100000"/>
              </a:lnSpc>
              <a:spcBef>
                <a:spcPts val="0"/>
              </a:spcBef>
              <a:spcAft>
                <a:spcPts val="0"/>
              </a:spcAft>
              <a:buClr>
                <a:srgbClr val="000000"/>
              </a:buClr>
              <a:buSzPts val="1100"/>
              <a:buFont typeface="Arial"/>
              <a:buChar char="●"/>
            </a:pPr>
            <a:r>
              <a:rPr lang="en-US"/>
              <a:t>This tool, credited to </a:t>
            </a:r>
            <a:r>
              <a:rPr lang="en-US" u="sng">
                <a:solidFill>
                  <a:schemeClr val="hlink"/>
                </a:solidFill>
                <a:hlinkClick r:id="rId2"/>
              </a:rPr>
              <a:t>Albert Humphrey</a:t>
            </a:r>
            <a:r>
              <a:rPr lang="en-US"/>
              <a:t>, is one that, if done at the beginning of a project or start of a decision-making process, can certainly be returned to at any point of the projects implementation. This SWOT analysis is the core of your project, its foundation, that if you are ever lost while on the path to making a decision, you can simply refer back to your SWOT analysis to redirect yourself on a profitable course.</a:t>
            </a:r>
            <a:endParaRPr/>
          </a:p>
          <a:p>
            <a:pPr indent="-298450" lvl="0" marL="457200" marR="0" rtl="0" algn="l">
              <a:lnSpc>
                <a:spcPct val="100000"/>
              </a:lnSpc>
              <a:spcBef>
                <a:spcPts val="0"/>
              </a:spcBef>
              <a:spcAft>
                <a:spcPts val="0"/>
              </a:spcAft>
              <a:buClr>
                <a:srgbClr val="000000"/>
              </a:buClr>
              <a:buSzPts val="1100"/>
              <a:buFont typeface="Arial"/>
              <a:buChar char="●"/>
            </a:pPr>
            <a:r>
              <a:rPr b="1" lang="en-US"/>
              <a:t>Strengths:</a:t>
            </a:r>
            <a:r>
              <a:rPr lang="en-US"/>
              <a:t> Attributes of the organization that are helpful to achieving the objective.</a:t>
            </a:r>
            <a:br>
              <a:rPr lang="en-US"/>
            </a:br>
            <a:r>
              <a:rPr b="1" lang="en-US"/>
              <a:t>Weaknesses:</a:t>
            </a:r>
            <a:r>
              <a:rPr lang="en-US"/>
              <a:t> Attributes of the organization that are harmful to achieving the objective.</a:t>
            </a:r>
            <a:br>
              <a:rPr lang="en-US"/>
            </a:br>
            <a:r>
              <a:rPr b="1" lang="en-US"/>
              <a:t>Opportunities:</a:t>
            </a:r>
            <a:r>
              <a:rPr lang="en-US"/>
              <a:t> External conditions that are helpful to achieving the objective.</a:t>
            </a:r>
            <a:br>
              <a:rPr lang="en-US"/>
            </a:br>
            <a:r>
              <a:rPr b="1" lang="en-US"/>
              <a:t>Threats:</a:t>
            </a:r>
            <a:r>
              <a:rPr lang="en-US"/>
              <a:t> External conditions that are harmful to achieving the objective.</a:t>
            </a:r>
            <a:endParaRPr/>
          </a:p>
          <a:p>
            <a:pPr indent="-298450" lvl="0" marL="457200" marR="0" rtl="0" algn="l">
              <a:lnSpc>
                <a:spcPct val="100000"/>
              </a:lnSpc>
              <a:spcBef>
                <a:spcPts val="0"/>
              </a:spcBef>
              <a:spcAft>
                <a:spcPts val="0"/>
              </a:spcAft>
              <a:buClr>
                <a:srgbClr val="000000"/>
              </a:buClr>
              <a:buSzPts val="1100"/>
              <a:buFont typeface="Arial"/>
              <a:buChar char="●"/>
            </a:pPr>
            <a:r>
              <a:rPr lang="en-US"/>
              <a:t>What you may have noticed is that this analysis focuses both on internal affairs as well as external. Strengths and Weaknesses are regarded distinctly as </a:t>
            </a:r>
            <a:r>
              <a:rPr b="1" lang="en-US"/>
              <a:t>internal factors</a:t>
            </a:r>
            <a:r>
              <a:rPr lang="en-US"/>
              <a:t>, whereas Opportunities and Threats are regarded distinctly as </a:t>
            </a:r>
            <a:r>
              <a:rPr b="1" lang="en-US"/>
              <a:t>external factors</a:t>
            </a:r>
            <a:r>
              <a:rPr lang="en-US"/>
              <a:t>.</a:t>
            </a:r>
            <a:endParaRPr/>
          </a:p>
          <a:p>
            <a:pPr indent="-298450" lvl="0" marL="457200" marR="0" rtl="0" algn="l">
              <a:lnSpc>
                <a:spcPct val="100000"/>
              </a:lnSpc>
              <a:spcBef>
                <a:spcPts val="0"/>
              </a:spcBef>
              <a:spcAft>
                <a:spcPts val="0"/>
              </a:spcAft>
              <a:buClr>
                <a:srgbClr val="000000"/>
              </a:buClr>
              <a:buSzPts val="1100"/>
              <a:buFont typeface="Arial"/>
              <a:buChar char="●"/>
            </a:pPr>
            <a:r>
              <a:rPr lang="en-US"/>
              <a:t>It is extremely important to label the conditions and attributes correctly in relation to whether they are internal or external as it is this sort of labeling that assists you in prioritizing, classifying your actions in order of importance.</a:t>
            </a:r>
            <a:endParaRPr/>
          </a:p>
          <a:p>
            <a:pPr indent="-298450" lvl="0" marL="457200" marR="0" rtl="0" algn="l">
              <a:lnSpc>
                <a:spcPct val="100000"/>
              </a:lnSpc>
              <a:spcBef>
                <a:spcPts val="0"/>
              </a:spcBef>
              <a:spcAft>
                <a:spcPts val="0"/>
              </a:spcAft>
              <a:buClr>
                <a:srgbClr val="000000"/>
              </a:buClr>
              <a:buSzPts val="1100"/>
              <a:buFont typeface="Arial"/>
              <a:buChar char="●"/>
            </a:pPr>
            <a:r>
              <a:rPr lang="en-US"/>
              <a:t>For a visual examples and more information on the SWOT analysis, I suggest visiting </a:t>
            </a:r>
            <a:r>
              <a:rPr lang="en-US" u="sng">
                <a:solidFill>
                  <a:schemeClr val="hlink"/>
                </a:solidFill>
                <a:hlinkClick r:id="rId3"/>
              </a:rPr>
              <a:t>this site</a:t>
            </a:r>
            <a:r>
              <a:rPr lang="en-US"/>
              <a:t>.</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92" name="Google Shape;592;p4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4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5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US" sz="1200">
                <a:solidFill>
                  <a:schemeClr val="dk1"/>
                </a:solidFill>
              </a:rPr>
              <a:t>https://mapandfire.com/field-guide/purpose</a:t>
            </a:r>
            <a:endParaRPr sz="1200">
              <a:solidFill>
                <a:schemeClr val="dk1"/>
              </a:solidFill>
            </a:endParaRPr>
          </a:p>
        </p:txBody>
      </p:sp>
      <p:sp>
        <p:nvSpPr>
          <p:cNvPr id="626" name="Google Shape;626;p5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5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US">
                <a:solidFill>
                  <a:schemeClr val="dk1"/>
                </a:solidFill>
              </a:rPr>
              <a:t>https://mapandfire.com/field-guide/purpose</a:t>
            </a:r>
            <a:endParaRPr sz="800">
              <a:solidFill>
                <a:schemeClr val="dk1"/>
              </a:solidFill>
            </a:endParaRPr>
          </a:p>
        </p:txBody>
      </p:sp>
      <p:sp>
        <p:nvSpPr>
          <p:cNvPr id="635" name="Google Shape;635;p5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5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5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5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5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5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https://www.amazon.com/PATboard-Scrum-Board-Kanban-Toolset/dp/B07R5ZFWFM</a:t>
            </a:r>
            <a:endParaRPr/>
          </a:p>
        </p:txBody>
      </p:sp>
      <p:sp>
        <p:nvSpPr>
          <p:cNvPr id="664" name="Google Shape;664;p5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5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6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lnSpc>
                <a:spcPct val="115000"/>
              </a:lnSpc>
              <a:spcBef>
                <a:spcPts val="2400"/>
              </a:spcBef>
              <a:spcAft>
                <a:spcPts val="0"/>
              </a:spcAft>
              <a:buClr>
                <a:schemeClr val="dk1"/>
              </a:buClr>
              <a:buSzPts val="1100"/>
              <a:buFont typeface="Arial"/>
              <a:buNone/>
            </a:pPr>
            <a:r>
              <a:rPr b="1" lang="en-US" sz="1200">
                <a:solidFill>
                  <a:schemeClr val="dk1"/>
                </a:solidFill>
              </a:rPr>
              <a:t>What is a LogFrame?</a:t>
            </a:r>
            <a:endParaRPr b="1" sz="1200">
              <a:solidFill>
                <a:schemeClr val="dk1"/>
              </a:solidFill>
            </a:endParaRPr>
          </a:p>
          <a:p>
            <a:pPr indent="0" lvl="0" marL="0" rtl="0" algn="l">
              <a:spcBef>
                <a:spcPts val="600"/>
              </a:spcBef>
              <a:spcAft>
                <a:spcPts val="0"/>
              </a:spcAft>
              <a:buNone/>
            </a:pPr>
            <a:r>
              <a:rPr lang="en-US"/>
              <a:t>https://programs.online.american.edu/online-graduate-certificates/project-monitoring/resources/what-is-a-logframe</a:t>
            </a:r>
            <a:endParaRPr/>
          </a:p>
        </p:txBody>
      </p:sp>
      <p:sp>
        <p:nvSpPr>
          <p:cNvPr id="677" name="Google Shape;677;p6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6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b="1" lang="en-US">
                <a:solidFill>
                  <a:schemeClr val="dk1"/>
                </a:solidFill>
              </a:rPr>
              <a:t>How to write a logical framework (logframe)</a:t>
            </a:r>
            <a:endParaRPr b="1">
              <a:solidFill>
                <a:schemeClr val="dk1"/>
              </a:solidFill>
            </a:endParaRPr>
          </a:p>
          <a:p>
            <a:pPr indent="0" lvl="0" marL="152400" rtl="0" algn="l">
              <a:lnSpc>
                <a:spcPct val="115000"/>
              </a:lnSpc>
              <a:spcBef>
                <a:spcPts val="0"/>
              </a:spcBef>
              <a:spcAft>
                <a:spcPts val="0"/>
              </a:spcAft>
              <a:buClr>
                <a:schemeClr val="dk1"/>
              </a:buClr>
              <a:buSzPts val="1100"/>
              <a:buFont typeface="Arial"/>
              <a:buNone/>
            </a:pPr>
            <a:r>
              <a:rPr lang="en-US">
                <a:solidFill>
                  <a:schemeClr val="dk1"/>
                </a:solidFill>
              </a:rPr>
              <a:t>https://www.tools4dev.org/resources/how-to-write-a-logical-framework-logframe/</a:t>
            </a:r>
            <a:endParaRPr>
              <a:solidFill>
                <a:schemeClr val="dk1"/>
              </a:solidFill>
            </a:endParaRPr>
          </a:p>
          <a:p>
            <a:pPr indent="0" lvl="0" marL="0" rtl="0" algn="l">
              <a:spcBef>
                <a:spcPts val="0"/>
              </a:spcBef>
              <a:spcAft>
                <a:spcPts val="0"/>
              </a:spcAft>
              <a:buNone/>
            </a:pPr>
            <a:r>
              <a:t/>
            </a:r>
            <a:endParaRPr/>
          </a:p>
        </p:txBody>
      </p:sp>
      <p:sp>
        <p:nvSpPr>
          <p:cNvPr id="692" name="Google Shape;692;p6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7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7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7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7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7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7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7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7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26: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1" name="Google Shape;741;p26: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8: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8: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References </a:t>
            </a:r>
            <a:endParaRPr/>
          </a:p>
          <a:p>
            <a:pPr indent="0" lvl="0" marL="158750" rtl="0" algn="l">
              <a:lnSpc>
                <a:spcPct val="100000"/>
              </a:lnSpc>
              <a:spcBef>
                <a:spcPts val="0"/>
              </a:spcBef>
              <a:spcAft>
                <a:spcPts val="0"/>
              </a:spcAft>
              <a:buSzPts val="1100"/>
              <a:buNone/>
            </a:pPr>
            <a:r>
              <a:rPr lang="en-US"/>
              <a:t>Belbin, R. M. (1981). Management Teams: Why They Succeed or Fail. Oxford: Butterworth Heinemann </a:t>
            </a:r>
            <a:endParaRPr/>
          </a:p>
          <a:p>
            <a:pPr indent="0" lvl="0" marL="158750" rtl="0" algn="l">
              <a:lnSpc>
                <a:spcPct val="100000"/>
              </a:lnSpc>
              <a:spcBef>
                <a:spcPts val="0"/>
              </a:spcBef>
              <a:spcAft>
                <a:spcPts val="0"/>
              </a:spcAft>
              <a:buSzPts val="1100"/>
              <a:buNone/>
            </a:pPr>
            <a:r>
              <a:rPr lang="en-US"/>
              <a:t>Coleman, M and T Bush (1994) Managing Coleman, M. and T. Bush (1994). Managing With Teams. In Bush, T. and West-Burnham, J. (eds ). The Principles of Educational Management. Harlow, Essex: Longman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39" name="Shape 39"/>
        <p:cNvGrpSpPr/>
        <p:nvPr/>
      </p:nvGrpSpPr>
      <p:grpSpPr>
        <a:xfrm>
          <a:off x="0" y="0"/>
          <a:ext cx="0" cy="0"/>
          <a:chOff x="0" y="0"/>
          <a:chExt cx="0" cy="0"/>
        </a:xfrm>
      </p:grpSpPr>
      <p:sp>
        <p:nvSpPr>
          <p:cNvPr id="40" name="Google Shape;40;p44"/>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44"/>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4"/>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44"/>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4"/>
          <p:cNvSpPr txBox="1"/>
          <p:nvPr>
            <p:ph idx="4"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45" name="Shape 45"/>
        <p:cNvGrpSpPr/>
        <p:nvPr/>
      </p:nvGrpSpPr>
      <p:grpSpPr>
        <a:xfrm>
          <a:off x="0" y="0"/>
          <a:ext cx="0" cy="0"/>
          <a:chOff x="0" y="0"/>
          <a:chExt cx="0" cy="0"/>
        </a:xfrm>
      </p:grpSpPr>
      <p:sp>
        <p:nvSpPr>
          <p:cNvPr id="46" name="Google Shape;46;p45"/>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5"/>
          <p:cNvSpPr txBox="1"/>
          <p:nvPr>
            <p:ph idx="1" type="body"/>
          </p:nvPr>
        </p:nvSpPr>
        <p:spPr>
          <a:xfrm>
            <a:off x="50400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5"/>
          <p:cNvSpPr txBox="1"/>
          <p:nvPr>
            <p:ph idx="2" type="body"/>
          </p:nvPr>
        </p:nvSpPr>
        <p:spPr>
          <a:xfrm>
            <a:off x="357156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45"/>
          <p:cNvSpPr txBox="1"/>
          <p:nvPr>
            <p:ph idx="3" type="body"/>
          </p:nvPr>
        </p:nvSpPr>
        <p:spPr>
          <a:xfrm>
            <a:off x="663912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5"/>
          <p:cNvSpPr txBox="1"/>
          <p:nvPr>
            <p:ph idx="4" type="body"/>
          </p:nvPr>
        </p:nvSpPr>
        <p:spPr>
          <a:xfrm>
            <a:off x="50400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5"/>
          <p:cNvSpPr txBox="1"/>
          <p:nvPr>
            <p:ph idx="5" type="body"/>
          </p:nvPr>
        </p:nvSpPr>
        <p:spPr>
          <a:xfrm>
            <a:off x="357156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5"/>
          <p:cNvSpPr txBox="1"/>
          <p:nvPr>
            <p:ph idx="6" type="body"/>
          </p:nvPr>
        </p:nvSpPr>
        <p:spPr>
          <a:xfrm>
            <a:off x="663912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p:cSld name="Title, Content">
    <p:spTree>
      <p:nvGrpSpPr>
        <p:cNvPr id="59" name="Shape 59"/>
        <p:cNvGrpSpPr/>
        <p:nvPr/>
      </p:nvGrpSpPr>
      <p:grpSpPr>
        <a:xfrm>
          <a:off x="0" y="0"/>
          <a:ext cx="0" cy="0"/>
          <a:chOff x="0" y="0"/>
          <a:chExt cx="0" cy="0"/>
        </a:xfrm>
      </p:grpSpPr>
      <p:sp>
        <p:nvSpPr>
          <p:cNvPr id="60" name="Google Shape;60;p75"/>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lvl1pPr lvl="0" algn="ctr">
              <a:lnSpc>
                <a:spcPct val="90000"/>
              </a:lnSpc>
              <a:spcBef>
                <a:spcPts val="0"/>
              </a:spcBef>
              <a:spcAft>
                <a:spcPts val="0"/>
              </a:spcAft>
              <a:buClr>
                <a:schemeClr val="dk1"/>
              </a:buClr>
              <a:buSzPts val="1800"/>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solidFill>
                  <a:schemeClr val="lt1"/>
                </a:solidFill>
                <a:latin typeface="Arial"/>
                <a:ea typeface="Arial"/>
                <a:cs typeface="Arial"/>
                <a:sym typeface="Arial"/>
              </a:defRPr>
            </a:lvl2pPr>
            <a:lvl3pPr lvl="2" algn="l">
              <a:lnSpc>
                <a:spcPct val="100000"/>
              </a:lnSpc>
              <a:spcBef>
                <a:spcPts val="0"/>
              </a:spcBef>
              <a:spcAft>
                <a:spcPts val="0"/>
              </a:spcAft>
              <a:buSzPts val="1400"/>
              <a:buNone/>
              <a:defRPr>
                <a:solidFill>
                  <a:schemeClr val="lt1"/>
                </a:solidFill>
                <a:latin typeface="Arial"/>
                <a:ea typeface="Arial"/>
                <a:cs typeface="Arial"/>
                <a:sym typeface="Arial"/>
              </a:defRPr>
            </a:lvl3pPr>
            <a:lvl4pPr lvl="3" algn="l">
              <a:lnSpc>
                <a:spcPct val="100000"/>
              </a:lnSpc>
              <a:spcBef>
                <a:spcPts val="0"/>
              </a:spcBef>
              <a:spcAft>
                <a:spcPts val="0"/>
              </a:spcAft>
              <a:buSzPts val="1400"/>
              <a:buNone/>
              <a:defRPr>
                <a:solidFill>
                  <a:schemeClr val="lt1"/>
                </a:solidFill>
                <a:latin typeface="Arial"/>
                <a:ea typeface="Arial"/>
                <a:cs typeface="Arial"/>
                <a:sym typeface="Arial"/>
              </a:defRPr>
            </a:lvl4pPr>
            <a:lvl5pPr lvl="4" algn="l">
              <a:lnSpc>
                <a:spcPct val="100000"/>
              </a:lnSpc>
              <a:spcBef>
                <a:spcPts val="0"/>
              </a:spcBef>
              <a:spcAft>
                <a:spcPts val="0"/>
              </a:spcAft>
              <a:buSzPts val="1400"/>
              <a:buNone/>
              <a:defRPr>
                <a:solidFill>
                  <a:schemeClr val="lt1"/>
                </a:solidFill>
                <a:latin typeface="Arial"/>
                <a:ea typeface="Arial"/>
                <a:cs typeface="Arial"/>
                <a:sym typeface="Arial"/>
              </a:defRPr>
            </a:lvl5pPr>
            <a:lvl6pPr lvl="5" algn="l">
              <a:lnSpc>
                <a:spcPct val="100000"/>
              </a:lnSpc>
              <a:spcBef>
                <a:spcPts val="0"/>
              </a:spcBef>
              <a:spcAft>
                <a:spcPts val="0"/>
              </a:spcAft>
              <a:buSzPts val="1400"/>
              <a:buNone/>
              <a:defRPr>
                <a:solidFill>
                  <a:schemeClr val="lt1"/>
                </a:solidFill>
                <a:latin typeface="Arial"/>
                <a:ea typeface="Arial"/>
                <a:cs typeface="Arial"/>
                <a:sym typeface="Arial"/>
              </a:defRPr>
            </a:lvl6pPr>
            <a:lvl7pPr lvl="6" algn="l">
              <a:lnSpc>
                <a:spcPct val="100000"/>
              </a:lnSpc>
              <a:spcBef>
                <a:spcPts val="0"/>
              </a:spcBef>
              <a:spcAft>
                <a:spcPts val="0"/>
              </a:spcAft>
              <a:buSzPts val="1400"/>
              <a:buNone/>
              <a:defRPr>
                <a:solidFill>
                  <a:schemeClr val="lt1"/>
                </a:solidFill>
                <a:latin typeface="Arial"/>
                <a:ea typeface="Arial"/>
                <a:cs typeface="Arial"/>
                <a:sym typeface="Arial"/>
              </a:defRPr>
            </a:lvl7pPr>
            <a:lvl8pPr lvl="7" algn="l">
              <a:lnSpc>
                <a:spcPct val="100000"/>
              </a:lnSpc>
              <a:spcBef>
                <a:spcPts val="0"/>
              </a:spcBef>
              <a:spcAft>
                <a:spcPts val="0"/>
              </a:spcAft>
              <a:buSzPts val="1400"/>
              <a:buNone/>
              <a:defRPr>
                <a:solidFill>
                  <a:schemeClr val="lt1"/>
                </a:solidFill>
                <a:latin typeface="Arial"/>
                <a:ea typeface="Arial"/>
                <a:cs typeface="Arial"/>
                <a:sym typeface="Arial"/>
              </a:defRPr>
            </a:lvl8pPr>
            <a:lvl9pPr lvl="8" algn="l">
              <a:lnSpc>
                <a:spcPct val="100000"/>
              </a:lnSpc>
              <a:spcBef>
                <a:spcPts val="0"/>
              </a:spcBef>
              <a:spcAft>
                <a:spcPts val="0"/>
              </a:spcAft>
              <a:buSzPts val="1400"/>
              <a:buNone/>
              <a:defRPr>
                <a:solidFill>
                  <a:schemeClr val="lt1"/>
                </a:solidFill>
                <a:latin typeface="Arial"/>
                <a:ea typeface="Arial"/>
                <a:cs typeface="Arial"/>
                <a:sym typeface="Arial"/>
              </a:defRPr>
            </a:lvl9pPr>
          </a:lstStyle>
          <a:p/>
        </p:txBody>
      </p:sp>
      <p:sp>
        <p:nvSpPr>
          <p:cNvPr id="61" name="Google Shape;61;p75"/>
          <p:cNvSpPr txBox="1"/>
          <p:nvPr>
            <p:ph idx="1" type="body"/>
          </p:nvPr>
        </p:nvSpPr>
        <p:spPr>
          <a:xfrm>
            <a:off x="2400299" y="674370"/>
            <a:ext cx="7176325" cy="433197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2" name="Google Shape;62;p75"/>
          <p:cNvPicPr preferRelativeResize="0"/>
          <p:nvPr/>
        </p:nvPicPr>
        <p:blipFill rotWithShape="1">
          <a:blip r:embed="rId2">
            <a:alphaModFix/>
          </a:blip>
          <a:srcRect b="0" l="0" r="0" t="0"/>
          <a:stretch/>
        </p:blipFill>
        <p:spPr>
          <a:xfrm rot="-1329641">
            <a:off x="176747" y="142979"/>
            <a:ext cx="979173" cy="112889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9" name="Shape 69"/>
        <p:cNvGrpSpPr/>
        <p:nvPr/>
      </p:nvGrpSpPr>
      <p:grpSpPr>
        <a:xfrm>
          <a:off x="0" y="0"/>
          <a:ext cx="0" cy="0"/>
          <a:chOff x="0" y="0"/>
          <a:chExt cx="0" cy="0"/>
        </a:xfrm>
      </p:grpSpPr>
      <p:sp>
        <p:nvSpPr>
          <p:cNvPr id="70" name="Google Shape;70;p77"/>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7"/>
          <p:cNvSpPr txBox="1"/>
          <p:nvPr>
            <p:ph idx="1" type="subTitle"/>
          </p:nvPr>
        </p:nvSpPr>
        <p:spPr>
          <a:xfrm>
            <a:off x="504000" y="1326600"/>
            <a:ext cx="9072000" cy="32886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p:cSld name="1_Title, Content">
    <p:spTree>
      <p:nvGrpSpPr>
        <p:cNvPr id="72" name="Shape 72"/>
        <p:cNvGrpSpPr/>
        <p:nvPr/>
      </p:nvGrpSpPr>
      <p:grpSpPr>
        <a:xfrm>
          <a:off x="0" y="0"/>
          <a:ext cx="0" cy="0"/>
          <a:chOff x="0" y="0"/>
          <a:chExt cx="0" cy="0"/>
        </a:xfrm>
      </p:grpSpPr>
      <p:sp>
        <p:nvSpPr>
          <p:cNvPr id="73" name="Google Shape;73;p78"/>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lvl1pPr lvl="0" algn="ctr">
              <a:lnSpc>
                <a:spcPct val="90000"/>
              </a:lnSpc>
              <a:spcBef>
                <a:spcPts val="0"/>
              </a:spcBef>
              <a:spcAft>
                <a:spcPts val="0"/>
              </a:spcAft>
              <a:buClr>
                <a:schemeClr val="dk1"/>
              </a:buClr>
              <a:buSzPts val="1800"/>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solidFill>
                  <a:schemeClr val="lt1"/>
                </a:solidFill>
                <a:latin typeface="Arial"/>
                <a:ea typeface="Arial"/>
                <a:cs typeface="Arial"/>
                <a:sym typeface="Arial"/>
              </a:defRPr>
            </a:lvl2pPr>
            <a:lvl3pPr lvl="2" algn="l">
              <a:lnSpc>
                <a:spcPct val="100000"/>
              </a:lnSpc>
              <a:spcBef>
                <a:spcPts val="0"/>
              </a:spcBef>
              <a:spcAft>
                <a:spcPts val="0"/>
              </a:spcAft>
              <a:buSzPts val="1400"/>
              <a:buNone/>
              <a:defRPr>
                <a:solidFill>
                  <a:schemeClr val="lt1"/>
                </a:solidFill>
                <a:latin typeface="Arial"/>
                <a:ea typeface="Arial"/>
                <a:cs typeface="Arial"/>
                <a:sym typeface="Arial"/>
              </a:defRPr>
            </a:lvl3pPr>
            <a:lvl4pPr lvl="3" algn="l">
              <a:lnSpc>
                <a:spcPct val="100000"/>
              </a:lnSpc>
              <a:spcBef>
                <a:spcPts val="0"/>
              </a:spcBef>
              <a:spcAft>
                <a:spcPts val="0"/>
              </a:spcAft>
              <a:buSzPts val="1400"/>
              <a:buNone/>
              <a:defRPr>
                <a:solidFill>
                  <a:schemeClr val="lt1"/>
                </a:solidFill>
                <a:latin typeface="Arial"/>
                <a:ea typeface="Arial"/>
                <a:cs typeface="Arial"/>
                <a:sym typeface="Arial"/>
              </a:defRPr>
            </a:lvl4pPr>
            <a:lvl5pPr lvl="4" algn="l">
              <a:lnSpc>
                <a:spcPct val="100000"/>
              </a:lnSpc>
              <a:spcBef>
                <a:spcPts val="0"/>
              </a:spcBef>
              <a:spcAft>
                <a:spcPts val="0"/>
              </a:spcAft>
              <a:buSzPts val="1400"/>
              <a:buNone/>
              <a:defRPr>
                <a:solidFill>
                  <a:schemeClr val="lt1"/>
                </a:solidFill>
                <a:latin typeface="Arial"/>
                <a:ea typeface="Arial"/>
                <a:cs typeface="Arial"/>
                <a:sym typeface="Arial"/>
              </a:defRPr>
            </a:lvl5pPr>
            <a:lvl6pPr lvl="5" algn="l">
              <a:lnSpc>
                <a:spcPct val="100000"/>
              </a:lnSpc>
              <a:spcBef>
                <a:spcPts val="0"/>
              </a:spcBef>
              <a:spcAft>
                <a:spcPts val="0"/>
              </a:spcAft>
              <a:buSzPts val="1400"/>
              <a:buNone/>
              <a:defRPr>
                <a:solidFill>
                  <a:schemeClr val="lt1"/>
                </a:solidFill>
                <a:latin typeface="Arial"/>
                <a:ea typeface="Arial"/>
                <a:cs typeface="Arial"/>
                <a:sym typeface="Arial"/>
              </a:defRPr>
            </a:lvl6pPr>
            <a:lvl7pPr lvl="6" algn="l">
              <a:lnSpc>
                <a:spcPct val="100000"/>
              </a:lnSpc>
              <a:spcBef>
                <a:spcPts val="0"/>
              </a:spcBef>
              <a:spcAft>
                <a:spcPts val="0"/>
              </a:spcAft>
              <a:buSzPts val="1400"/>
              <a:buNone/>
              <a:defRPr>
                <a:solidFill>
                  <a:schemeClr val="lt1"/>
                </a:solidFill>
                <a:latin typeface="Arial"/>
                <a:ea typeface="Arial"/>
                <a:cs typeface="Arial"/>
                <a:sym typeface="Arial"/>
              </a:defRPr>
            </a:lvl7pPr>
            <a:lvl8pPr lvl="7" algn="l">
              <a:lnSpc>
                <a:spcPct val="100000"/>
              </a:lnSpc>
              <a:spcBef>
                <a:spcPts val="0"/>
              </a:spcBef>
              <a:spcAft>
                <a:spcPts val="0"/>
              </a:spcAft>
              <a:buSzPts val="1400"/>
              <a:buNone/>
              <a:defRPr>
                <a:solidFill>
                  <a:schemeClr val="lt1"/>
                </a:solidFill>
                <a:latin typeface="Arial"/>
                <a:ea typeface="Arial"/>
                <a:cs typeface="Arial"/>
                <a:sym typeface="Arial"/>
              </a:defRPr>
            </a:lvl8pPr>
            <a:lvl9pPr lvl="8" algn="l">
              <a:lnSpc>
                <a:spcPct val="100000"/>
              </a:lnSpc>
              <a:spcBef>
                <a:spcPts val="0"/>
              </a:spcBef>
              <a:spcAft>
                <a:spcPts val="0"/>
              </a:spcAft>
              <a:buSzPts val="1400"/>
              <a:buNone/>
              <a:defRPr>
                <a:solidFill>
                  <a:schemeClr val="lt1"/>
                </a:solidFill>
                <a:latin typeface="Arial"/>
                <a:ea typeface="Arial"/>
                <a:cs typeface="Arial"/>
                <a:sym typeface="Arial"/>
              </a:defRPr>
            </a:lvl9pPr>
          </a:lstStyle>
          <a:p/>
        </p:txBody>
      </p:sp>
      <p:sp>
        <p:nvSpPr>
          <p:cNvPr id="74" name="Google Shape;74;p78"/>
          <p:cNvSpPr txBox="1"/>
          <p:nvPr>
            <p:ph idx="1" type="body"/>
          </p:nvPr>
        </p:nvSpPr>
        <p:spPr>
          <a:xfrm>
            <a:off x="2400299" y="674370"/>
            <a:ext cx="7176325" cy="433197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5" name="Google Shape;75;p78"/>
          <p:cNvPicPr preferRelativeResize="0"/>
          <p:nvPr/>
        </p:nvPicPr>
        <p:blipFill rotWithShape="1">
          <a:blip r:embed="rId2">
            <a:alphaModFix/>
          </a:blip>
          <a:srcRect b="0" l="0" r="0" t="0"/>
          <a:stretch/>
        </p:blipFill>
        <p:spPr>
          <a:xfrm rot="-1329641">
            <a:off x="176747" y="142979"/>
            <a:ext cx="979173" cy="112889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79"/>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78" name="Shape 78"/>
        <p:cNvGrpSpPr/>
        <p:nvPr/>
      </p:nvGrpSpPr>
      <p:grpSpPr>
        <a:xfrm>
          <a:off x="0" y="0"/>
          <a:ext cx="0" cy="0"/>
          <a:chOff x="0" y="0"/>
          <a:chExt cx="0" cy="0"/>
        </a:xfrm>
      </p:grpSpPr>
      <p:sp>
        <p:nvSpPr>
          <p:cNvPr id="79" name="Google Shape;79;p80"/>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0"/>
          <p:cNvSpPr txBox="1"/>
          <p:nvPr>
            <p:ph idx="1" type="body"/>
          </p:nvPr>
        </p:nvSpPr>
        <p:spPr>
          <a:xfrm>
            <a:off x="50400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0"/>
          <p:cNvSpPr txBox="1"/>
          <p:nvPr>
            <p:ph idx="2" type="body"/>
          </p:nvPr>
        </p:nvSpPr>
        <p:spPr>
          <a:xfrm>
            <a:off x="357156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80"/>
          <p:cNvSpPr txBox="1"/>
          <p:nvPr>
            <p:ph idx="3" type="body"/>
          </p:nvPr>
        </p:nvSpPr>
        <p:spPr>
          <a:xfrm>
            <a:off x="663912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80"/>
          <p:cNvSpPr txBox="1"/>
          <p:nvPr>
            <p:ph idx="4" type="body"/>
          </p:nvPr>
        </p:nvSpPr>
        <p:spPr>
          <a:xfrm>
            <a:off x="50400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80"/>
          <p:cNvSpPr txBox="1"/>
          <p:nvPr>
            <p:ph idx="5" type="body"/>
          </p:nvPr>
        </p:nvSpPr>
        <p:spPr>
          <a:xfrm>
            <a:off x="357156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80"/>
          <p:cNvSpPr txBox="1"/>
          <p:nvPr>
            <p:ph idx="6" type="body"/>
          </p:nvPr>
        </p:nvSpPr>
        <p:spPr>
          <a:xfrm>
            <a:off x="663912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86" name="Shape 86"/>
        <p:cNvGrpSpPr/>
        <p:nvPr/>
      </p:nvGrpSpPr>
      <p:grpSpPr>
        <a:xfrm>
          <a:off x="0" y="0"/>
          <a:ext cx="0" cy="0"/>
          <a:chOff x="0" y="0"/>
          <a:chExt cx="0" cy="0"/>
        </a:xfrm>
      </p:grpSpPr>
      <p:sp>
        <p:nvSpPr>
          <p:cNvPr id="87" name="Google Shape;87;p83"/>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83"/>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83"/>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83"/>
          <p:cNvSpPr txBox="1"/>
          <p:nvPr>
            <p:ph idx="3"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91" name="Shape 91"/>
        <p:cNvGrpSpPr/>
        <p:nvPr/>
      </p:nvGrpSpPr>
      <p:grpSpPr>
        <a:xfrm>
          <a:off x="0" y="0"/>
          <a:ext cx="0" cy="0"/>
          <a:chOff x="0" y="0"/>
          <a:chExt cx="0" cy="0"/>
        </a:xfrm>
      </p:grpSpPr>
      <p:pic>
        <p:nvPicPr>
          <p:cNvPr id="92" name="Google Shape;92;p85"/>
          <p:cNvPicPr preferRelativeResize="0"/>
          <p:nvPr/>
        </p:nvPicPr>
        <p:blipFill rotWithShape="1">
          <a:blip r:embed="rId2">
            <a:alphaModFix/>
          </a:blip>
          <a:srcRect b="0" l="0" r="0" t="0"/>
          <a:stretch/>
        </p:blipFill>
        <p:spPr>
          <a:xfrm>
            <a:off x="8649720" y="5186680"/>
            <a:ext cx="1752119" cy="358920"/>
          </a:xfrm>
          <a:prstGeom prst="rect">
            <a:avLst/>
          </a:prstGeom>
          <a:noFill/>
          <a:ln>
            <a:noFill/>
          </a:ln>
        </p:spPr>
      </p:pic>
      <p:pic>
        <p:nvPicPr>
          <p:cNvPr id="93" name="Google Shape;93;p85"/>
          <p:cNvPicPr preferRelativeResize="0"/>
          <p:nvPr/>
        </p:nvPicPr>
        <p:blipFill rotWithShape="1">
          <a:blip r:embed="rId3">
            <a:alphaModFix/>
          </a:blip>
          <a:srcRect b="0" l="0" r="0" t="0"/>
          <a:stretch/>
        </p:blipFill>
        <p:spPr>
          <a:xfrm>
            <a:off x="7560669" y="5229075"/>
            <a:ext cx="907904" cy="3589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94" name="Shape 94"/>
        <p:cNvGrpSpPr/>
        <p:nvPr/>
      </p:nvGrpSpPr>
      <p:grpSpPr>
        <a:xfrm>
          <a:off x="0" y="0"/>
          <a:ext cx="0" cy="0"/>
          <a:chOff x="0" y="0"/>
          <a:chExt cx="0" cy="0"/>
        </a:xfrm>
      </p:grpSpPr>
      <p:sp>
        <p:nvSpPr>
          <p:cNvPr id="95" name="Google Shape;95;p86"/>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86"/>
          <p:cNvSpPr txBox="1"/>
          <p:nvPr>
            <p:ph idx="1" type="body"/>
          </p:nvPr>
        </p:nvSpPr>
        <p:spPr>
          <a:xfrm>
            <a:off x="504000" y="1326600"/>
            <a:ext cx="907200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9" name="Shape 9"/>
        <p:cNvGrpSpPr/>
        <p:nvPr/>
      </p:nvGrpSpPr>
      <p:grpSpPr>
        <a:xfrm>
          <a:off x="0" y="0"/>
          <a:ext cx="0" cy="0"/>
          <a:chOff x="0" y="0"/>
          <a:chExt cx="0" cy="0"/>
        </a:xfrm>
      </p:grpSpPr>
      <p:sp>
        <p:nvSpPr>
          <p:cNvPr id="10" name="Google Shape;10;p43"/>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 name="Google Shape;11;p43"/>
          <p:cNvSpPr txBox="1"/>
          <p:nvPr>
            <p:ph idx="1" type="body"/>
          </p:nvPr>
        </p:nvSpPr>
        <p:spPr>
          <a:xfrm>
            <a:off x="504000" y="132660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 name="Google Shape;12;p43"/>
          <p:cNvSpPr txBox="1"/>
          <p:nvPr>
            <p:ph idx="2"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97" name="Shape 97"/>
        <p:cNvGrpSpPr/>
        <p:nvPr/>
      </p:nvGrpSpPr>
      <p:grpSpPr>
        <a:xfrm>
          <a:off x="0" y="0"/>
          <a:ext cx="0" cy="0"/>
          <a:chOff x="0" y="0"/>
          <a:chExt cx="0" cy="0"/>
        </a:xfrm>
      </p:grpSpPr>
      <p:sp>
        <p:nvSpPr>
          <p:cNvPr id="98" name="Google Shape;98;p87"/>
          <p:cNvSpPr txBox="1"/>
          <p:nvPr>
            <p:ph idx="1" type="subTitle"/>
          </p:nvPr>
        </p:nvSpPr>
        <p:spPr>
          <a:xfrm>
            <a:off x="504000" y="226080"/>
            <a:ext cx="9072000" cy="43884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99" name="Shape 99"/>
        <p:cNvGrpSpPr/>
        <p:nvPr/>
      </p:nvGrpSpPr>
      <p:grpSpPr>
        <a:xfrm>
          <a:off x="0" y="0"/>
          <a:ext cx="0" cy="0"/>
          <a:chOff x="0" y="0"/>
          <a:chExt cx="0" cy="0"/>
        </a:xfrm>
      </p:grpSpPr>
      <p:sp>
        <p:nvSpPr>
          <p:cNvPr id="100" name="Google Shape;100;p88"/>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88"/>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88"/>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88"/>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04" name="Shape 104"/>
        <p:cNvGrpSpPr/>
        <p:nvPr/>
      </p:nvGrpSpPr>
      <p:grpSpPr>
        <a:xfrm>
          <a:off x="0" y="0"/>
          <a:ext cx="0" cy="0"/>
          <a:chOff x="0" y="0"/>
          <a:chExt cx="0" cy="0"/>
        </a:xfrm>
      </p:grpSpPr>
      <p:sp>
        <p:nvSpPr>
          <p:cNvPr id="105" name="Google Shape;105;p89"/>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89"/>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89"/>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89"/>
          <p:cNvSpPr txBox="1"/>
          <p:nvPr>
            <p:ph idx="3"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09" name="Shape 109"/>
        <p:cNvGrpSpPr/>
        <p:nvPr/>
      </p:nvGrpSpPr>
      <p:grpSpPr>
        <a:xfrm>
          <a:off x="0" y="0"/>
          <a:ext cx="0" cy="0"/>
          <a:chOff x="0" y="0"/>
          <a:chExt cx="0" cy="0"/>
        </a:xfrm>
      </p:grpSpPr>
      <p:sp>
        <p:nvSpPr>
          <p:cNvPr id="110" name="Google Shape;110;p90"/>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90"/>
          <p:cNvSpPr txBox="1"/>
          <p:nvPr>
            <p:ph idx="1" type="body"/>
          </p:nvPr>
        </p:nvSpPr>
        <p:spPr>
          <a:xfrm>
            <a:off x="504000" y="132660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90"/>
          <p:cNvSpPr txBox="1"/>
          <p:nvPr>
            <p:ph idx="2"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13" name="Shape 113"/>
        <p:cNvGrpSpPr/>
        <p:nvPr/>
      </p:nvGrpSpPr>
      <p:grpSpPr>
        <a:xfrm>
          <a:off x="0" y="0"/>
          <a:ext cx="0" cy="0"/>
          <a:chOff x="0" y="0"/>
          <a:chExt cx="0" cy="0"/>
        </a:xfrm>
      </p:grpSpPr>
      <p:sp>
        <p:nvSpPr>
          <p:cNvPr id="114" name="Google Shape;114;p91"/>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91"/>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91"/>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91"/>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91"/>
          <p:cNvSpPr txBox="1"/>
          <p:nvPr>
            <p:ph idx="4"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showMasterSp="0" type="obj">
  <p:cSld name="OBJECT">
    <p:spTree>
      <p:nvGrpSpPr>
        <p:cNvPr id="127" name="Shape 127"/>
        <p:cNvGrpSpPr/>
        <p:nvPr/>
      </p:nvGrpSpPr>
      <p:grpSpPr>
        <a:xfrm>
          <a:off x="0" y="0"/>
          <a:ext cx="0" cy="0"/>
          <a:chOff x="0" y="0"/>
          <a:chExt cx="0" cy="0"/>
        </a:xfrm>
      </p:grpSpPr>
      <p:sp>
        <p:nvSpPr>
          <p:cNvPr id="128" name="Google Shape;128;p82"/>
          <p:cNvSpPr/>
          <p:nvPr/>
        </p:nvSpPr>
        <p:spPr>
          <a:xfrm>
            <a:off x="7458964" y="5489408"/>
            <a:ext cx="1613600" cy="181143"/>
          </a:xfrm>
          <a:prstGeom prst="rect">
            <a:avLst/>
          </a:prstGeom>
          <a:noFill/>
          <a:ln>
            <a:noFill/>
          </a:ln>
        </p:spPr>
        <p:txBody>
          <a:bodyPr anchorCtr="0" anchor="b" bIns="45700" lIns="37800" spcFirstLastPara="1" rIns="37800" wrap="square" tIns="45700">
            <a:noAutofit/>
          </a:bodyPr>
          <a:lstStyle/>
          <a:p>
            <a:pPr indent="0" lvl="0" marL="0" marR="0" rtl="0" algn="l">
              <a:lnSpc>
                <a:spcPct val="100000"/>
              </a:lnSpc>
              <a:spcBef>
                <a:spcPts val="0"/>
              </a:spcBef>
              <a:spcAft>
                <a:spcPts val="0"/>
              </a:spcAft>
              <a:buNone/>
            </a:pPr>
            <a:r>
              <a:rPr b="0" i="0" lang="en-US" sz="827" u="none" cap="none" strike="noStrike">
                <a:solidFill>
                  <a:srgbClr val="848589"/>
                </a:solidFill>
                <a:latin typeface="Poppins"/>
                <a:ea typeface="Poppins"/>
                <a:cs typeface="Poppins"/>
                <a:sym typeface="Poppins"/>
              </a:rPr>
              <a:t>Irene Andrioti, PMP</a:t>
            </a:r>
            <a:endParaRPr/>
          </a:p>
        </p:txBody>
      </p:sp>
      <p:sp>
        <p:nvSpPr>
          <p:cNvPr id="129" name="Google Shape;129;p82"/>
          <p:cNvSpPr txBox="1"/>
          <p:nvPr>
            <p:ph type="title"/>
          </p:nvPr>
        </p:nvSpPr>
        <p:spPr>
          <a:xfrm>
            <a:off x="439278" y="8895"/>
            <a:ext cx="8633285"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b="1">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30" name="Google Shape;130;p82"/>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31" name="Google Shape;131;p82"/>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showMasterSp="0" type="titleOnly">
  <p:cSld name="TITLE_ONLY">
    <p:spTree>
      <p:nvGrpSpPr>
        <p:cNvPr id="132" name="Shape 132"/>
        <p:cNvGrpSpPr/>
        <p:nvPr/>
      </p:nvGrpSpPr>
      <p:grpSpPr>
        <a:xfrm>
          <a:off x="0" y="0"/>
          <a:ext cx="0" cy="0"/>
          <a:chOff x="0" y="0"/>
          <a:chExt cx="0" cy="0"/>
        </a:xfrm>
      </p:grpSpPr>
      <p:sp>
        <p:nvSpPr>
          <p:cNvPr id="133" name="Google Shape;133;p84"/>
          <p:cNvSpPr/>
          <p:nvPr/>
        </p:nvSpPr>
        <p:spPr>
          <a:xfrm>
            <a:off x="7380210" y="5484158"/>
            <a:ext cx="1613600" cy="181143"/>
          </a:xfrm>
          <a:prstGeom prst="rect">
            <a:avLst/>
          </a:prstGeom>
          <a:noFill/>
          <a:ln>
            <a:noFill/>
          </a:ln>
        </p:spPr>
        <p:txBody>
          <a:bodyPr anchorCtr="0" anchor="b" bIns="45700" lIns="37800" spcFirstLastPara="1" rIns="37800" wrap="square" tIns="45700">
            <a:noAutofit/>
          </a:bodyPr>
          <a:lstStyle/>
          <a:p>
            <a:pPr indent="0" lvl="0" marL="0" marR="0" rtl="0" algn="l">
              <a:lnSpc>
                <a:spcPct val="100000"/>
              </a:lnSpc>
              <a:spcBef>
                <a:spcPts val="0"/>
              </a:spcBef>
              <a:spcAft>
                <a:spcPts val="0"/>
              </a:spcAft>
              <a:buNone/>
            </a:pPr>
            <a:r>
              <a:rPr b="0" i="0" lang="en-US" sz="827" u="none" cap="none" strike="noStrike">
                <a:solidFill>
                  <a:srgbClr val="848589"/>
                </a:solidFill>
                <a:latin typeface="Poppins"/>
                <a:ea typeface="Poppins"/>
                <a:cs typeface="Poppins"/>
                <a:sym typeface="Poppins"/>
              </a:rPr>
              <a:t>Irene Andrioti, PMP</a:t>
            </a:r>
            <a:endParaRPr/>
          </a:p>
        </p:txBody>
      </p:sp>
      <p:sp>
        <p:nvSpPr>
          <p:cNvPr id="134" name="Google Shape;134;p84"/>
          <p:cNvSpPr txBox="1"/>
          <p:nvPr>
            <p:ph type="title"/>
          </p:nvPr>
        </p:nvSpPr>
        <p:spPr>
          <a:xfrm>
            <a:off x="439278" y="17790"/>
            <a:ext cx="8633285"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b="1">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35" name="Google Shape;135;p84"/>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136" name="Shape 136"/>
        <p:cNvGrpSpPr/>
        <p:nvPr/>
      </p:nvGrpSpPr>
      <p:grpSpPr>
        <a:xfrm>
          <a:off x="0" y="0"/>
          <a:ext cx="0" cy="0"/>
          <a:chOff x="0" y="0"/>
          <a:chExt cx="0" cy="0"/>
        </a:xfrm>
      </p:grpSpPr>
      <p:sp>
        <p:nvSpPr>
          <p:cNvPr id="137" name="Google Shape;137;p92"/>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8" name="Google Shape;138;p92"/>
          <p:cNvSpPr txBox="1"/>
          <p:nvPr/>
        </p:nvSpPr>
        <p:spPr>
          <a:xfrm>
            <a:off x="108007" y="4559351"/>
            <a:ext cx="9882612" cy="1111199"/>
          </a:xfrm>
          <a:prstGeom prst="rect">
            <a:avLst/>
          </a:prstGeom>
          <a:noFill/>
          <a:ln>
            <a:noFill/>
          </a:ln>
        </p:spPr>
        <p:txBody>
          <a:bodyPr anchorCtr="0" anchor="ctr" bIns="37800" lIns="75600" spcFirstLastPara="1" rIns="75600" wrap="square" tIns="37800">
            <a:noAutofit/>
          </a:bodyPr>
          <a:lstStyle/>
          <a:p>
            <a:pPr indent="0" lvl="0" marL="0" marR="0" rtl="0" algn="ctr">
              <a:lnSpc>
                <a:spcPct val="100000"/>
              </a:lnSpc>
              <a:spcBef>
                <a:spcPts val="0"/>
              </a:spcBef>
              <a:spcAft>
                <a:spcPts val="0"/>
              </a:spcAft>
              <a:buNone/>
            </a:pPr>
            <a:r>
              <a:rPr b="0" i="0" lang="en-US" sz="992" u="none" cap="none" strike="noStrike">
                <a:solidFill>
                  <a:srgbClr val="888888"/>
                </a:solidFill>
                <a:latin typeface="Calibri"/>
                <a:ea typeface="Calibri"/>
                <a:cs typeface="Calibri"/>
                <a:sym typeface="Calibri"/>
              </a:rPr>
              <a:t>ΕΙΡΗΝΗ ΑΝΔΡΙΩΤΗ, ΡΜΡ</a:t>
            </a:r>
            <a:endParaRPr b="0" i="0" sz="992"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39" name="Shape 139"/>
        <p:cNvGrpSpPr/>
        <p:nvPr/>
      </p:nvGrpSpPr>
      <p:grpSpPr>
        <a:xfrm>
          <a:off x="0" y="0"/>
          <a:ext cx="0" cy="0"/>
          <a:chOff x="0" y="0"/>
          <a:chExt cx="0" cy="0"/>
        </a:xfrm>
      </p:grpSpPr>
      <p:sp>
        <p:nvSpPr>
          <p:cNvPr id="140" name="Google Shape;140;p93"/>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41" name="Google Shape;141;p93"/>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42" name="Google Shape;142;p93"/>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43" name="Google Shape;143;p93"/>
          <p:cNvSpPr txBox="1"/>
          <p:nvPr/>
        </p:nvSpPr>
        <p:spPr>
          <a:xfrm>
            <a:off x="108007" y="4559351"/>
            <a:ext cx="9882612" cy="1111199"/>
          </a:xfrm>
          <a:prstGeom prst="rect">
            <a:avLst/>
          </a:prstGeom>
          <a:noFill/>
          <a:ln>
            <a:noFill/>
          </a:ln>
        </p:spPr>
        <p:txBody>
          <a:bodyPr anchorCtr="0" anchor="ctr" bIns="37800" lIns="75600" spcFirstLastPara="1" rIns="75600" wrap="square" tIns="37800">
            <a:noAutofit/>
          </a:bodyPr>
          <a:lstStyle/>
          <a:p>
            <a:pPr indent="0" lvl="0" marL="0" marR="0" rtl="0" algn="ctr">
              <a:lnSpc>
                <a:spcPct val="100000"/>
              </a:lnSpc>
              <a:spcBef>
                <a:spcPts val="0"/>
              </a:spcBef>
              <a:spcAft>
                <a:spcPts val="0"/>
              </a:spcAft>
              <a:buNone/>
            </a:pPr>
            <a:r>
              <a:rPr b="0" i="0" lang="en-US" sz="992" u="none" cap="none" strike="noStrike">
                <a:solidFill>
                  <a:srgbClr val="888888"/>
                </a:solidFill>
                <a:latin typeface="Calibri"/>
                <a:ea typeface="Calibri"/>
                <a:cs typeface="Calibri"/>
                <a:sym typeface="Calibri"/>
              </a:rPr>
              <a:t>ΕΙΡΗΝΗ ΑΝΔΡΙΩΤΗ, ΡΜΡ</a:t>
            </a:r>
            <a:endParaRPr b="0" i="0" sz="992"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144" name="Shape 144"/>
        <p:cNvGrpSpPr/>
        <p:nvPr/>
      </p:nvGrpSpPr>
      <p:grpSpPr>
        <a:xfrm>
          <a:off x="0" y="0"/>
          <a:ext cx="0" cy="0"/>
          <a:chOff x="0" y="0"/>
          <a:chExt cx="0" cy="0"/>
        </a:xfrm>
      </p:grpSpPr>
      <p:sp>
        <p:nvSpPr>
          <p:cNvPr id="145" name="Google Shape;145;p94"/>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46" name="Google Shape;146;p94"/>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47" name="Google Shape;147;p94"/>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3" name="Shape 13"/>
        <p:cNvGrpSpPr/>
        <p:nvPr/>
      </p:nvGrpSpPr>
      <p:grpSpPr>
        <a:xfrm>
          <a:off x="0" y="0"/>
          <a:ext cx="0" cy="0"/>
          <a:chOff x="0" y="0"/>
          <a:chExt cx="0" cy="0"/>
        </a:xfrm>
      </p:grpSpPr>
      <p:sp>
        <p:nvSpPr>
          <p:cNvPr id="14" name="Google Shape;14;p36"/>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6"/>
          <p:cNvSpPr txBox="1"/>
          <p:nvPr>
            <p:ph idx="1" type="body"/>
          </p:nvPr>
        </p:nvSpPr>
        <p:spPr>
          <a:xfrm>
            <a:off x="504000" y="1326600"/>
            <a:ext cx="907200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
    <p:spTree>
      <p:nvGrpSpPr>
        <p:cNvPr id="148" name="Shape 148"/>
        <p:cNvGrpSpPr/>
        <p:nvPr/>
      </p:nvGrpSpPr>
      <p:grpSpPr>
        <a:xfrm>
          <a:off x="0" y="0"/>
          <a:ext cx="0" cy="0"/>
          <a:chOff x="0" y="0"/>
          <a:chExt cx="0" cy="0"/>
        </a:xfrm>
      </p:grpSpPr>
      <p:sp>
        <p:nvSpPr>
          <p:cNvPr id="149" name="Google Shape;149;p95"/>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50" name="Google Shape;150;p95"/>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51" name="Google Shape;151;p95"/>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Only">
  <p:cSld name="5_Title Only">
    <p:spTree>
      <p:nvGrpSpPr>
        <p:cNvPr id="152" name="Shape 152"/>
        <p:cNvGrpSpPr/>
        <p:nvPr/>
      </p:nvGrpSpPr>
      <p:grpSpPr>
        <a:xfrm>
          <a:off x="0" y="0"/>
          <a:ext cx="0" cy="0"/>
          <a:chOff x="0" y="0"/>
          <a:chExt cx="0" cy="0"/>
        </a:xfrm>
      </p:grpSpPr>
      <p:sp>
        <p:nvSpPr>
          <p:cNvPr id="153" name="Google Shape;153;p96"/>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54" name="Google Shape;154;p96"/>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55" name="Google Shape;155;p96"/>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Only">
  <p:cSld name="6_Title Only">
    <p:spTree>
      <p:nvGrpSpPr>
        <p:cNvPr id="156" name="Shape 156"/>
        <p:cNvGrpSpPr/>
        <p:nvPr/>
      </p:nvGrpSpPr>
      <p:grpSpPr>
        <a:xfrm>
          <a:off x="0" y="0"/>
          <a:ext cx="0" cy="0"/>
          <a:chOff x="0" y="0"/>
          <a:chExt cx="0" cy="0"/>
        </a:xfrm>
      </p:grpSpPr>
      <p:sp>
        <p:nvSpPr>
          <p:cNvPr id="157" name="Google Shape;157;p97"/>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58" name="Google Shape;158;p97"/>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59" name="Google Shape;159;p97"/>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Only">
  <p:cSld name="7_Title Only">
    <p:spTree>
      <p:nvGrpSpPr>
        <p:cNvPr id="160" name="Shape 160"/>
        <p:cNvGrpSpPr/>
        <p:nvPr/>
      </p:nvGrpSpPr>
      <p:grpSpPr>
        <a:xfrm>
          <a:off x="0" y="0"/>
          <a:ext cx="0" cy="0"/>
          <a:chOff x="0" y="0"/>
          <a:chExt cx="0" cy="0"/>
        </a:xfrm>
      </p:grpSpPr>
      <p:sp>
        <p:nvSpPr>
          <p:cNvPr id="161" name="Google Shape;161;p98"/>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62" name="Google Shape;162;p98"/>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63" name="Google Shape;163;p98"/>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Only">
  <p:cSld name="8_Title Only">
    <p:spTree>
      <p:nvGrpSpPr>
        <p:cNvPr id="164" name="Shape 164"/>
        <p:cNvGrpSpPr/>
        <p:nvPr/>
      </p:nvGrpSpPr>
      <p:grpSpPr>
        <a:xfrm>
          <a:off x="0" y="0"/>
          <a:ext cx="0" cy="0"/>
          <a:chOff x="0" y="0"/>
          <a:chExt cx="0" cy="0"/>
        </a:xfrm>
      </p:grpSpPr>
      <p:sp>
        <p:nvSpPr>
          <p:cNvPr id="165" name="Google Shape;165;p99"/>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66" name="Google Shape;166;p99"/>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67" name="Google Shape;167;p99"/>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Only">
  <p:cSld name="9_Title Only">
    <p:spTree>
      <p:nvGrpSpPr>
        <p:cNvPr id="168" name="Shape 168"/>
        <p:cNvGrpSpPr/>
        <p:nvPr/>
      </p:nvGrpSpPr>
      <p:grpSpPr>
        <a:xfrm>
          <a:off x="0" y="0"/>
          <a:ext cx="0" cy="0"/>
          <a:chOff x="0" y="0"/>
          <a:chExt cx="0" cy="0"/>
        </a:xfrm>
      </p:grpSpPr>
      <p:sp>
        <p:nvSpPr>
          <p:cNvPr id="169" name="Google Shape;169;p100"/>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70" name="Google Shape;170;p100"/>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71" name="Google Shape;171;p100"/>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Only">
  <p:cSld name="10_Title Only">
    <p:spTree>
      <p:nvGrpSpPr>
        <p:cNvPr id="172" name="Shape 172"/>
        <p:cNvGrpSpPr/>
        <p:nvPr/>
      </p:nvGrpSpPr>
      <p:grpSpPr>
        <a:xfrm>
          <a:off x="0" y="0"/>
          <a:ext cx="0" cy="0"/>
          <a:chOff x="0" y="0"/>
          <a:chExt cx="0" cy="0"/>
        </a:xfrm>
      </p:grpSpPr>
      <p:sp>
        <p:nvSpPr>
          <p:cNvPr id="173" name="Google Shape;173;p101"/>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74" name="Google Shape;174;p101"/>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75" name="Google Shape;175;p101"/>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Only">
  <p:cSld name="11_Title Only">
    <p:spTree>
      <p:nvGrpSpPr>
        <p:cNvPr id="176" name="Shape 176"/>
        <p:cNvGrpSpPr/>
        <p:nvPr/>
      </p:nvGrpSpPr>
      <p:grpSpPr>
        <a:xfrm>
          <a:off x="0" y="0"/>
          <a:ext cx="0" cy="0"/>
          <a:chOff x="0" y="0"/>
          <a:chExt cx="0" cy="0"/>
        </a:xfrm>
      </p:grpSpPr>
      <p:sp>
        <p:nvSpPr>
          <p:cNvPr id="177" name="Google Shape;177;p102"/>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78" name="Google Shape;178;p102"/>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79" name="Google Shape;179;p102"/>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Only">
  <p:cSld name="12_Title Only">
    <p:spTree>
      <p:nvGrpSpPr>
        <p:cNvPr id="180" name="Shape 180"/>
        <p:cNvGrpSpPr/>
        <p:nvPr/>
      </p:nvGrpSpPr>
      <p:grpSpPr>
        <a:xfrm>
          <a:off x="0" y="0"/>
          <a:ext cx="0" cy="0"/>
          <a:chOff x="0" y="0"/>
          <a:chExt cx="0" cy="0"/>
        </a:xfrm>
      </p:grpSpPr>
      <p:sp>
        <p:nvSpPr>
          <p:cNvPr id="181" name="Google Shape;181;p103"/>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82" name="Google Shape;182;p103"/>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83" name="Google Shape;183;p103"/>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Only">
  <p:cSld name="13_Title Only">
    <p:spTree>
      <p:nvGrpSpPr>
        <p:cNvPr id="184" name="Shape 184"/>
        <p:cNvGrpSpPr/>
        <p:nvPr/>
      </p:nvGrpSpPr>
      <p:grpSpPr>
        <a:xfrm>
          <a:off x="0" y="0"/>
          <a:ext cx="0" cy="0"/>
          <a:chOff x="0" y="0"/>
          <a:chExt cx="0" cy="0"/>
        </a:xfrm>
      </p:grpSpPr>
      <p:sp>
        <p:nvSpPr>
          <p:cNvPr id="185" name="Google Shape;185;p104"/>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86" name="Google Shape;186;p104"/>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87" name="Google Shape;187;p104"/>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6" name="Shape 16"/>
        <p:cNvGrpSpPr/>
        <p:nvPr/>
      </p:nvGrpSpPr>
      <p:grpSpPr>
        <a:xfrm>
          <a:off x="0" y="0"/>
          <a:ext cx="0" cy="0"/>
          <a:chOff x="0" y="0"/>
          <a:chExt cx="0" cy="0"/>
        </a:xfrm>
      </p:grpSpPr>
      <p:sp>
        <p:nvSpPr>
          <p:cNvPr id="17" name="Google Shape;17;p37"/>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7"/>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37"/>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Only">
  <p:cSld name="14_Title Only">
    <p:spTree>
      <p:nvGrpSpPr>
        <p:cNvPr id="188" name="Shape 188"/>
        <p:cNvGrpSpPr/>
        <p:nvPr/>
      </p:nvGrpSpPr>
      <p:grpSpPr>
        <a:xfrm>
          <a:off x="0" y="0"/>
          <a:ext cx="0" cy="0"/>
          <a:chOff x="0" y="0"/>
          <a:chExt cx="0" cy="0"/>
        </a:xfrm>
      </p:grpSpPr>
      <p:sp>
        <p:nvSpPr>
          <p:cNvPr id="189" name="Google Shape;189;p105"/>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90" name="Google Shape;190;p105"/>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91" name="Google Shape;191;p105"/>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Only">
  <p:cSld name="15_Title Only">
    <p:spTree>
      <p:nvGrpSpPr>
        <p:cNvPr id="192" name="Shape 192"/>
        <p:cNvGrpSpPr/>
        <p:nvPr/>
      </p:nvGrpSpPr>
      <p:grpSpPr>
        <a:xfrm>
          <a:off x="0" y="0"/>
          <a:ext cx="0" cy="0"/>
          <a:chOff x="0" y="0"/>
          <a:chExt cx="0" cy="0"/>
        </a:xfrm>
      </p:grpSpPr>
      <p:sp>
        <p:nvSpPr>
          <p:cNvPr id="193" name="Google Shape;193;p106"/>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94" name="Google Shape;194;p106"/>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95" name="Google Shape;195;p106"/>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Only">
  <p:cSld name="16_Title Only">
    <p:spTree>
      <p:nvGrpSpPr>
        <p:cNvPr id="196" name="Shape 196"/>
        <p:cNvGrpSpPr/>
        <p:nvPr/>
      </p:nvGrpSpPr>
      <p:grpSpPr>
        <a:xfrm>
          <a:off x="0" y="0"/>
          <a:ext cx="0" cy="0"/>
          <a:chOff x="0" y="0"/>
          <a:chExt cx="0" cy="0"/>
        </a:xfrm>
      </p:grpSpPr>
      <p:sp>
        <p:nvSpPr>
          <p:cNvPr id="197" name="Google Shape;197;p107"/>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198" name="Google Shape;198;p107"/>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199" name="Google Shape;199;p107"/>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Only">
  <p:cSld name="17_Title Only">
    <p:spTree>
      <p:nvGrpSpPr>
        <p:cNvPr id="200" name="Shape 200"/>
        <p:cNvGrpSpPr/>
        <p:nvPr/>
      </p:nvGrpSpPr>
      <p:grpSpPr>
        <a:xfrm>
          <a:off x="0" y="0"/>
          <a:ext cx="0" cy="0"/>
          <a:chOff x="0" y="0"/>
          <a:chExt cx="0" cy="0"/>
        </a:xfrm>
      </p:grpSpPr>
      <p:sp>
        <p:nvSpPr>
          <p:cNvPr id="201" name="Google Shape;201;p108"/>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02" name="Google Shape;202;p108"/>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03" name="Google Shape;203;p108"/>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Only">
  <p:cSld name="18_Title Only">
    <p:spTree>
      <p:nvGrpSpPr>
        <p:cNvPr id="204" name="Shape 204"/>
        <p:cNvGrpSpPr/>
        <p:nvPr/>
      </p:nvGrpSpPr>
      <p:grpSpPr>
        <a:xfrm>
          <a:off x="0" y="0"/>
          <a:ext cx="0" cy="0"/>
          <a:chOff x="0" y="0"/>
          <a:chExt cx="0" cy="0"/>
        </a:xfrm>
      </p:grpSpPr>
      <p:sp>
        <p:nvSpPr>
          <p:cNvPr id="205" name="Google Shape;205;p109"/>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06" name="Google Shape;206;p109"/>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07" name="Google Shape;207;p109"/>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Only">
  <p:cSld name="19_Title Only">
    <p:spTree>
      <p:nvGrpSpPr>
        <p:cNvPr id="208" name="Shape 208"/>
        <p:cNvGrpSpPr/>
        <p:nvPr/>
      </p:nvGrpSpPr>
      <p:grpSpPr>
        <a:xfrm>
          <a:off x="0" y="0"/>
          <a:ext cx="0" cy="0"/>
          <a:chOff x="0" y="0"/>
          <a:chExt cx="0" cy="0"/>
        </a:xfrm>
      </p:grpSpPr>
      <p:sp>
        <p:nvSpPr>
          <p:cNvPr id="209" name="Google Shape;209;p110"/>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10" name="Google Shape;210;p110"/>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11" name="Google Shape;211;p110"/>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Only">
  <p:cSld name="20_Title Only">
    <p:spTree>
      <p:nvGrpSpPr>
        <p:cNvPr id="212" name="Shape 212"/>
        <p:cNvGrpSpPr/>
        <p:nvPr/>
      </p:nvGrpSpPr>
      <p:grpSpPr>
        <a:xfrm>
          <a:off x="0" y="0"/>
          <a:ext cx="0" cy="0"/>
          <a:chOff x="0" y="0"/>
          <a:chExt cx="0" cy="0"/>
        </a:xfrm>
      </p:grpSpPr>
      <p:sp>
        <p:nvSpPr>
          <p:cNvPr id="213" name="Google Shape;213;p111"/>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14" name="Google Shape;214;p111"/>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15" name="Google Shape;215;p111"/>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Only">
  <p:cSld name="21_Title Only">
    <p:spTree>
      <p:nvGrpSpPr>
        <p:cNvPr id="216" name="Shape 216"/>
        <p:cNvGrpSpPr/>
        <p:nvPr/>
      </p:nvGrpSpPr>
      <p:grpSpPr>
        <a:xfrm>
          <a:off x="0" y="0"/>
          <a:ext cx="0" cy="0"/>
          <a:chOff x="0" y="0"/>
          <a:chExt cx="0" cy="0"/>
        </a:xfrm>
      </p:grpSpPr>
      <p:sp>
        <p:nvSpPr>
          <p:cNvPr id="217" name="Google Shape;217;p112"/>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18" name="Google Shape;218;p112"/>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19" name="Google Shape;219;p112"/>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Only">
  <p:cSld name="22_Title Only">
    <p:spTree>
      <p:nvGrpSpPr>
        <p:cNvPr id="220" name="Shape 220"/>
        <p:cNvGrpSpPr/>
        <p:nvPr/>
      </p:nvGrpSpPr>
      <p:grpSpPr>
        <a:xfrm>
          <a:off x="0" y="0"/>
          <a:ext cx="0" cy="0"/>
          <a:chOff x="0" y="0"/>
          <a:chExt cx="0" cy="0"/>
        </a:xfrm>
      </p:grpSpPr>
      <p:sp>
        <p:nvSpPr>
          <p:cNvPr id="221" name="Google Shape;221;p113"/>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22" name="Google Shape;222;p113"/>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23" name="Google Shape;223;p113"/>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Only">
  <p:cSld name="23_Title Only">
    <p:spTree>
      <p:nvGrpSpPr>
        <p:cNvPr id="224" name="Shape 224"/>
        <p:cNvGrpSpPr/>
        <p:nvPr/>
      </p:nvGrpSpPr>
      <p:grpSpPr>
        <a:xfrm>
          <a:off x="0" y="0"/>
          <a:ext cx="0" cy="0"/>
          <a:chOff x="0" y="0"/>
          <a:chExt cx="0" cy="0"/>
        </a:xfrm>
      </p:grpSpPr>
      <p:sp>
        <p:nvSpPr>
          <p:cNvPr id="225" name="Google Shape;225;p114"/>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26" name="Google Shape;226;p114"/>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27" name="Google Shape;227;p114"/>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 name="Shape 20"/>
        <p:cNvGrpSpPr/>
        <p:nvPr/>
      </p:nvGrpSpPr>
      <p:grpSpPr>
        <a:xfrm>
          <a:off x="0" y="0"/>
          <a:ext cx="0" cy="0"/>
          <a:chOff x="0" y="0"/>
          <a:chExt cx="0" cy="0"/>
        </a:xfrm>
      </p:grpSpPr>
      <p:sp>
        <p:nvSpPr>
          <p:cNvPr id="21" name="Google Shape;21;p38"/>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Only">
  <p:cSld name="24_Title Only">
    <p:spTree>
      <p:nvGrpSpPr>
        <p:cNvPr id="228" name="Shape 228"/>
        <p:cNvGrpSpPr/>
        <p:nvPr/>
      </p:nvGrpSpPr>
      <p:grpSpPr>
        <a:xfrm>
          <a:off x="0" y="0"/>
          <a:ext cx="0" cy="0"/>
          <a:chOff x="0" y="0"/>
          <a:chExt cx="0" cy="0"/>
        </a:xfrm>
      </p:grpSpPr>
      <p:sp>
        <p:nvSpPr>
          <p:cNvPr id="229" name="Google Shape;229;p115"/>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30" name="Google Shape;230;p115"/>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31" name="Google Shape;231;p115"/>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Only">
  <p:cSld name="25_Title Only">
    <p:spTree>
      <p:nvGrpSpPr>
        <p:cNvPr id="232" name="Shape 232"/>
        <p:cNvGrpSpPr/>
        <p:nvPr/>
      </p:nvGrpSpPr>
      <p:grpSpPr>
        <a:xfrm>
          <a:off x="0" y="0"/>
          <a:ext cx="0" cy="0"/>
          <a:chOff x="0" y="0"/>
          <a:chExt cx="0" cy="0"/>
        </a:xfrm>
      </p:grpSpPr>
      <p:sp>
        <p:nvSpPr>
          <p:cNvPr id="233" name="Google Shape;233;p116"/>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34" name="Google Shape;234;p116"/>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35" name="Google Shape;235;p116"/>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Only">
  <p:cSld name="26_Title Only">
    <p:spTree>
      <p:nvGrpSpPr>
        <p:cNvPr id="236" name="Shape 236"/>
        <p:cNvGrpSpPr/>
        <p:nvPr/>
      </p:nvGrpSpPr>
      <p:grpSpPr>
        <a:xfrm>
          <a:off x="0" y="0"/>
          <a:ext cx="0" cy="0"/>
          <a:chOff x="0" y="0"/>
          <a:chExt cx="0" cy="0"/>
        </a:xfrm>
      </p:grpSpPr>
      <p:sp>
        <p:nvSpPr>
          <p:cNvPr id="237" name="Google Shape;237;p117"/>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38" name="Google Shape;238;p117"/>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39" name="Google Shape;239;p117"/>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Only">
  <p:cSld name="27_Title Only">
    <p:spTree>
      <p:nvGrpSpPr>
        <p:cNvPr id="240" name="Shape 240"/>
        <p:cNvGrpSpPr/>
        <p:nvPr/>
      </p:nvGrpSpPr>
      <p:grpSpPr>
        <a:xfrm>
          <a:off x="0" y="0"/>
          <a:ext cx="0" cy="0"/>
          <a:chOff x="0" y="0"/>
          <a:chExt cx="0" cy="0"/>
        </a:xfrm>
      </p:grpSpPr>
      <p:sp>
        <p:nvSpPr>
          <p:cNvPr id="241" name="Google Shape;241;p118"/>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42" name="Google Shape;242;p118"/>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43" name="Google Shape;243;p118"/>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Only">
  <p:cSld name="28_Title Only">
    <p:spTree>
      <p:nvGrpSpPr>
        <p:cNvPr id="244" name="Shape 244"/>
        <p:cNvGrpSpPr/>
        <p:nvPr/>
      </p:nvGrpSpPr>
      <p:grpSpPr>
        <a:xfrm>
          <a:off x="0" y="0"/>
          <a:ext cx="0" cy="0"/>
          <a:chOff x="0" y="0"/>
          <a:chExt cx="0" cy="0"/>
        </a:xfrm>
      </p:grpSpPr>
      <p:sp>
        <p:nvSpPr>
          <p:cNvPr id="245" name="Google Shape;245;p119"/>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46" name="Google Shape;246;p119"/>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47" name="Google Shape;247;p119"/>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Only">
  <p:cSld name="29_Title Only">
    <p:spTree>
      <p:nvGrpSpPr>
        <p:cNvPr id="248" name="Shape 248"/>
        <p:cNvGrpSpPr/>
        <p:nvPr/>
      </p:nvGrpSpPr>
      <p:grpSpPr>
        <a:xfrm>
          <a:off x="0" y="0"/>
          <a:ext cx="0" cy="0"/>
          <a:chOff x="0" y="0"/>
          <a:chExt cx="0" cy="0"/>
        </a:xfrm>
      </p:grpSpPr>
      <p:sp>
        <p:nvSpPr>
          <p:cNvPr id="249" name="Google Shape;249;p120"/>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50" name="Google Shape;250;p120"/>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51" name="Google Shape;251;p120"/>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Only">
  <p:cSld name="30_Title Only">
    <p:spTree>
      <p:nvGrpSpPr>
        <p:cNvPr id="252" name="Shape 252"/>
        <p:cNvGrpSpPr/>
        <p:nvPr/>
      </p:nvGrpSpPr>
      <p:grpSpPr>
        <a:xfrm>
          <a:off x="0" y="0"/>
          <a:ext cx="0" cy="0"/>
          <a:chOff x="0" y="0"/>
          <a:chExt cx="0" cy="0"/>
        </a:xfrm>
      </p:grpSpPr>
      <p:sp>
        <p:nvSpPr>
          <p:cNvPr id="253" name="Google Shape;253;p121"/>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54" name="Google Shape;254;p121"/>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55" name="Google Shape;255;p121"/>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Only">
  <p:cSld name="31_Title Only">
    <p:spTree>
      <p:nvGrpSpPr>
        <p:cNvPr id="256" name="Shape 256"/>
        <p:cNvGrpSpPr/>
        <p:nvPr/>
      </p:nvGrpSpPr>
      <p:grpSpPr>
        <a:xfrm>
          <a:off x="0" y="0"/>
          <a:ext cx="0" cy="0"/>
          <a:chOff x="0" y="0"/>
          <a:chExt cx="0" cy="0"/>
        </a:xfrm>
      </p:grpSpPr>
      <p:sp>
        <p:nvSpPr>
          <p:cNvPr id="257" name="Google Shape;257;p122"/>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58" name="Google Shape;258;p122"/>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59" name="Google Shape;259;p122"/>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Only">
  <p:cSld name="32_Title Only">
    <p:spTree>
      <p:nvGrpSpPr>
        <p:cNvPr id="260" name="Shape 260"/>
        <p:cNvGrpSpPr/>
        <p:nvPr/>
      </p:nvGrpSpPr>
      <p:grpSpPr>
        <a:xfrm>
          <a:off x="0" y="0"/>
          <a:ext cx="0" cy="0"/>
          <a:chOff x="0" y="0"/>
          <a:chExt cx="0" cy="0"/>
        </a:xfrm>
      </p:grpSpPr>
      <p:sp>
        <p:nvSpPr>
          <p:cNvPr id="261" name="Google Shape;261;p123"/>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62" name="Google Shape;262;p123"/>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63" name="Google Shape;263;p123"/>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Only">
  <p:cSld name="33_Title Only">
    <p:spTree>
      <p:nvGrpSpPr>
        <p:cNvPr id="264" name="Shape 264"/>
        <p:cNvGrpSpPr/>
        <p:nvPr/>
      </p:nvGrpSpPr>
      <p:grpSpPr>
        <a:xfrm>
          <a:off x="0" y="0"/>
          <a:ext cx="0" cy="0"/>
          <a:chOff x="0" y="0"/>
          <a:chExt cx="0" cy="0"/>
        </a:xfrm>
      </p:grpSpPr>
      <p:sp>
        <p:nvSpPr>
          <p:cNvPr id="265" name="Google Shape;265;p124"/>
          <p:cNvSpPr txBox="1"/>
          <p:nvPr>
            <p:ph type="title"/>
          </p:nvPr>
        </p:nvSpPr>
        <p:spPr>
          <a:xfrm>
            <a:off x="438805" y="0"/>
            <a:ext cx="9389805"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66" name="Google Shape;266;p124"/>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67" name="Google Shape;267;p124"/>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2" name="Shape 22"/>
        <p:cNvGrpSpPr/>
        <p:nvPr/>
      </p:nvGrpSpPr>
      <p:grpSpPr>
        <a:xfrm>
          <a:off x="0" y="0"/>
          <a:ext cx="0" cy="0"/>
          <a:chOff x="0" y="0"/>
          <a:chExt cx="0" cy="0"/>
        </a:xfrm>
      </p:grpSpPr>
      <p:sp>
        <p:nvSpPr>
          <p:cNvPr id="23" name="Google Shape;23;p39"/>
          <p:cNvSpPr txBox="1"/>
          <p:nvPr>
            <p:ph idx="1" type="subTitle"/>
          </p:nvPr>
        </p:nvSpPr>
        <p:spPr>
          <a:xfrm>
            <a:off x="504000" y="226080"/>
            <a:ext cx="9072000" cy="43884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itle Only">
  <p:cSld name="34_Title Only">
    <p:spTree>
      <p:nvGrpSpPr>
        <p:cNvPr id="268" name="Shape 268"/>
        <p:cNvGrpSpPr/>
        <p:nvPr/>
      </p:nvGrpSpPr>
      <p:grpSpPr>
        <a:xfrm>
          <a:off x="0" y="0"/>
          <a:ext cx="0" cy="0"/>
          <a:chOff x="0" y="0"/>
          <a:chExt cx="0" cy="0"/>
        </a:xfrm>
      </p:grpSpPr>
      <p:sp>
        <p:nvSpPr>
          <p:cNvPr id="269" name="Google Shape;269;p125"/>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70" name="Google Shape;270;p125"/>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71" name="Google Shape;271;p125"/>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itle Only">
  <p:cSld name="35_Title Only">
    <p:spTree>
      <p:nvGrpSpPr>
        <p:cNvPr id="272" name="Shape 272"/>
        <p:cNvGrpSpPr/>
        <p:nvPr/>
      </p:nvGrpSpPr>
      <p:grpSpPr>
        <a:xfrm>
          <a:off x="0" y="0"/>
          <a:ext cx="0" cy="0"/>
          <a:chOff x="0" y="0"/>
          <a:chExt cx="0" cy="0"/>
        </a:xfrm>
      </p:grpSpPr>
      <p:sp>
        <p:nvSpPr>
          <p:cNvPr id="273" name="Google Shape;273;p126"/>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74" name="Google Shape;274;p126"/>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75" name="Google Shape;275;p126"/>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itle Only">
  <p:cSld name="36_Title Only">
    <p:spTree>
      <p:nvGrpSpPr>
        <p:cNvPr id="276" name="Shape 276"/>
        <p:cNvGrpSpPr/>
        <p:nvPr/>
      </p:nvGrpSpPr>
      <p:grpSpPr>
        <a:xfrm>
          <a:off x="0" y="0"/>
          <a:ext cx="0" cy="0"/>
          <a:chOff x="0" y="0"/>
          <a:chExt cx="0" cy="0"/>
        </a:xfrm>
      </p:grpSpPr>
      <p:sp>
        <p:nvSpPr>
          <p:cNvPr id="277" name="Google Shape;277;p127"/>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78" name="Google Shape;278;p127"/>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79" name="Google Shape;279;p127"/>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Only">
  <p:cSld name="37_Title Only">
    <p:spTree>
      <p:nvGrpSpPr>
        <p:cNvPr id="280" name="Shape 280"/>
        <p:cNvGrpSpPr/>
        <p:nvPr/>
      </p:nvGrpSpPr>
      <p:grpSpPr>
        <a:xfrm>
          <a:off x="0" y="0"/>
          <a:ext cx="0" cy="0"/>
          <a:chOff x="0" y="0"/>
          <a:chExt cx="0" cy="0"/>
        </a:xfrm>
      </p:grpSpPr>
      <p:sp>
        <p:nvSpPr>
          <p:cNvPr id="281" name="Google Shape;281;p128"/>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82" name="Google Shape;282;p128"/>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83" name="Google Shape;283;p128"/>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Only">
  <p:cSld name="38_Title Only">
    <p:spTree>
      <p:nvGrpSpPr>
        <p:cNvPr id="284" name="Shape 284"/>
        <p:cNvGrpSpPr/>
        <p:nvPr/>
      </p:nvGrpSpPr>
      <p:grpSpPr>
        <a:xfrm>
          <a:off x="0" y="0"/>
          <a:ext cx="0" cy="0"/>
          <a:chOff x="0" y="0"/>
          <a:chExt cx="0" cy="0"/>
        </a:xfrm>
      </p:grpSpPr>
      <p:sp>
        <p:nvSpPr>
          <p:cNvPr id="285" name="Google Shape;285;p129"/>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86" name="Google Shape;286;p129"/>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87" name="Google Shape;287;p129"/>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Title Only">
  <p:cSld name="39_Title Only">
    <p:spTree>
      <p:nvGrpSpPr>
        <p:cNvPr id="288" name="Shape 288"/>
        <p:cNvGrpSpPr/>
        <p:nvPr/>
      </p:nvGrpSpPr>
      <p:grpSpPr>
        <a:xfrm>
          <a:off x="0" y="0"/>
          <a:ext cx="0" cy="0"/>
          <a:chOff x="0" y="0"/>
          <a:chExt cx="0" cy="0"/>
        </a:xfrm>
      </p:grpSpPr>
      <p:sp>
        <p:nvSpPr>
          <p:cNvPr id="289" name="Google Shape;289;p130"/>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90" name="Google Shape;290;p130"/>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91" name="Google Shape;291;p130"/>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Title Only">
  <p:cSld name="40_Title Only">
    <p:spTree>
      <p:nvGrpSpPr>
        <p:cNvPr id="292" name="Shape 292"/>
        <p:cNvGrpSpPr/>
        <p:nvPr/>
      </p:nvGrpSpPr>
      <p:grpSpPr>
        <a:xfrm>
          <a:off x="0" y="0"/>
          <a:ext cx="0" cy="0"/>
          <a:chOff x="0" y="0"/>
          <a:chExt cx="0" cy="0"/>
        </a:xfrm>
      </p:grpSpPr>
      <p:sp>
        <p:nvSpPr>
          <p:cNvPr id="293" name="Google Shape;293;p131"/>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94" name="Google Shape;294;p131"/>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95" name="Google Shape;295;p131"/>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Title Only">
  <p:cSld name="41_Title Only">
    <p:spTree>
      <p:nvGrpSpPr>
        <p:cNvPr id="296" name="Shape 296"/>
        <p:cNvGrpSpPr/>
        <p:nvPr/>
      </p:nvGrpSpPr>
      <p:grpSpPr>
        <a:xfrm>
          <a:off x="0" y="0"/>
          <a:ext cx="0" cy="0"/>
          <a:chOff x="0" y="0"/>
          <a:chExt cx="0" cy="0"/>
        </a:xfrm>
      </p:grpSpPr>
      <p:sp>
        <p:nvSpPr>
          <p:cNvPr id="297" name="Google Shape;297;p132"/>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298" name="Google Shape;298;p132"/>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299" name="Google Shape;299;p132"/>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Title Only">
  <p:cSld name="42_Title Only">
    <p:spTree>
      <p:nvGrpSpPr>
        <p:cNvPr id="300" name="Shape 300"/>
        <p:cNvGrpSpPr/>
        <p:nvPr/>
      </p:nvGrpSpPr>
      <p:grpSpPr>
        <a:xfrm>
          <a:off x="0" y="0"/>
          <a:ext cx="0" cy="0"/>
          <a:chOff x="0" y="0"/>
          <a:chExt cx="0" cy="0"/>
        </a:xfrm>
      </p:grpSpPr>
      <p:sp>
        <p:nvSpPr>
          <p:cNvPr id="301" name="Google Shape;301;p133"/>
          <p:cNvSpPr txBox="1"/>
          <p:nvPr>
            <p:ph type="title"/>
          </p:nvPr>
        </p:nvSpPr>
        <p:spPr>
          <a:xfrm>
            <a:off x="439278" y="0"/>
            <a:ext cx="938933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a:solidFill>
                  <a:srgbClr val="002060"/>
                </a:solidFill>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
        <p:nvSpPr>
          <p:cNvPr id="302" name="Google Shape;302;p133"/>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303" name="Google Shape;303;p133"/>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p:cSld name="Title Page">
    <p:bg>
      <p:bgPr>
        <a:blipFill>
          <a:blip r:embed="rId2">
            <a:alphaModFix/>
          </a:blip>
          <a:stretch>
            <a:fillRect/>
          </a:stretch>
        </a:blipFill>
      </p:bgPr>
    </p:bg>
    <p:spTree>
      <p:nvGrpSpPr>
        <p:cNvPr id="304" name="Shape 304"/>
        <p:cNvGrpSpPr/>
        <p:nvPr/>
      </p:nvGrpSpPr>
      <p:grpSpPr>
        <a:xfrm>
          <a:off x="0" y="0"/>
          <a:ext cx="0" cy="0"/>
          <a:chOff x="0" y="0"/>
          <a:chExt cx="0" cy="0"/>
        </a:xfrm>
      </p:grpSpPr>
      <p:pic>
        <p:nvPicPr>
          <p:cNvPr id="305" name="Google Shape;305;p134"/>
          <p:cNvPicPr preferRelativeResize="0"/>
          <p:nvPr/>
        </p:nvPicPr>
        <p:blipFill rotWithShape="1">
          <a:blip r:embed="rId3">
            <a:alphaModFix/>
          </a:blip>
          <a:srcRect b="0" l="0" r="0" t="0"/>
          <a:stretch/>
        </p:blipFill>
        <p:spPr>
          <a:xfrm>
            <a:off x="6870004" y="215593"/>
            <a:ext cx="2786912" cy="1279049"/>
          </a:xfrm>
          <a:prstGeom prst="rect">
            <a:avLst/>
          </a:prstGeom>
          <a:noFill/>
          <a:ln>
            <a:noFill/>
          </a:ln>
        </p:spPr>
      </p:pic>
      <p:sp>
        <p:nvSpPr>
          <p:cNvPr id="306" name="Google Shape;306;p134"/>
          <p:cNvSpPr/>
          <p:nvPr/>
        </p:nvSpPr>
        <p:spPr>
          <a:xfrm>
            <a:off x="570269" y="4502440"/>
            <a:ext cx="8500411" cy="65495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315" u="none" cap="none" strike="noStrike">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4" name="Shape 24"/>
        <p:cNvGrpSpPr/>
        <p:nvPr/>
      </p:nvGrpSpPr>
      <p:grpSpPr>
        <a:xfrm>
          <a:off x="0" y="0"/>
          <a:ext cx="0" cy="0"/>
          <a:chOff x="0" y="0"/>
          <a:chExt cx="0" cy="0"/>
        </a:xfrm>
      </p:grpSpPr>
      <p:sp>
        <p:nvSpPr>
          <p:cNvPr id="25" name="Google Shape;25;p40"/>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0"/>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0"/>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0"/>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ck Page">
  <p:cSld name="1_Back Page">
    <p:bg>
      <p:bgPr>
        <a:blipFill>
          <a:blip r:embed="rId2">
            <a:alphaModFix/>
          </a:blip>
          <a:stretch>
            <a:fillRect/>
          </a:stretch>
        </a:blipFill>
      </p:bgPr>
    </p:bg>
    <p:spTree>
      <p:nvGrpSpPr>
        <p:cNvPr id="307" name="Shape 307"/>
        <p:cNvGrpSpPr/>
        <p:nvPr/>
      </p:nvGrpSpPr>
      <p:grpSpPr>
        <a:xfrm>
          <a:off x="0" y="0"/>
          <a:ext cx="0" cy="0"/>
          <a:chOff x="0" y="0"/>
          <a:chExt cx="0" cy="0"/>
        </a:xfrm>
      </p:grpSpPr>
      <p:pic>
        <p:nvPicPr>
          <p:cNvPr id="308" name="Google Shape;308;p135"/>
          <p:cNvPicPr preferRelativeResize="0"/>
          <p:nvPr/>
        </p:nvPicPr>
        <p:blipFill rotWithShape="1">
          <a:blip r:embed="rId3">
            <a:alphaModFix/>
          </a:blip>
          <a:srcRect b="0" l="0" r="0" t="0"/>
          <a:stretch/>
        </p:blipFill>
        <p:spPr>
          <a:xfrm>
            <a:off x="6870004" y="215593"/>
            <a:ext cx="2786912" cy="1279049"/>
          </a:xfrm>
          <a:prstGeom prst="rect">
            <a:avLst/>
          </a:prstGeom>
          <a:noFill/>
          <a:ln>
            <a:noFill/>
          </a:ln>
        </p:spPr>
      </p:pic>
      <p:sp>
        <p:nvSpPr>
          <p:cNvPr id="309" name="Google Shape;309;p135"/>
          <p:cNvSpPr txBox="1"/>
          <p:nvPr>
            <p:ph type="title"/>
          </p:nvPr>
        </p:nvSpPr>
        <p:spPr>
          <a:xfrm>
            <a:off x="260911" y="1663360"/>
            <a:ext cx="6475319"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b="1" sz="2976">
                <a:solidFill>
                  <a:srgbClr val="002060"/>
                </a:solidFill>
                <a:latin typeface="Poppins"/>
                <a:ea typeface="Poppins"/>
                <a:cs typeface="Poppins"/>
                <a:sym typeface="Poppins"/>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Tree>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layout">
  <p:cSld name="Standard layout">
    <p:bg>
      <p:bgPr>
        <a:blipFill>
          <a:blip r:embed="rId2">
            <a:alphaModFix/>
          </a:blip>
          <a:stretch>
            <a:fillRect/>
          </a:stretch>
        </a:blipFill>
      </p:bgPr>
    </p:bg>
    <p:spTree>
      <p:nvGrpSpPr>
        <p:cNvPr id="310" name="Shape 310"/>
        <p:cNvGrpSpPr/>
        <p:nvPr/>
      </p:nvGrpSpPr>
      <p:grpSpPr>
        <a:xfrm>
          <a:off x="0" y="0"/>
          <a:ext cx="0" cy="0"/>
          <a:chOff x="0" y="0"/>
          <a:chExt cx="0" cy="0"/>
        </a:xfrm>
      </p:grpSpPr>
      <p:pic>
        <p:nvPicPr>
          <p:cNvPr id="311" name="Google Shape;311;p136"/>
          <p:cNvPicPr preferRelativeResize="0"/>
          <p:nvPr/>
        </p:nvPicPr>
        <p:blipFill rotWithShape="1">
          <a:blip r:embed="rId3">
            <a:alphaModFix/>
          </a:blip>
          <a:srcRect b="0" l="0" r="0" t="0"/>
          <a:stretch/>
        </p:blipFill>
        <p:spPr>
          <a:xfrm>
            <a:off x="8748464" y="5183370"/>
            <a:ext cx="994747" cy="392450"/>
          </a:xfrm>
          <a:prstGeom prst="rect">
            <a:avLst/>
          </a:prstGeom>
          <a:noFill/>
          <a:ln>
            <a:noFill/>
          </a:ln>
        </p:spPr>
      </p:pic>
      <p:sp>
        <p:nvSpPr>
          <p:cNvPr id="312" name="Google Shape;312;p136"/>
          <p:cNvSpPr txBox="1"/>
          <p:nvPr>
            <p:ph idx="1" type="body"/>
          </p:nvPr>
        </p:nvSpPr>
        <p:spPr>
          <a:xfrm>
            <a:off x="296488" y="1040713"/>
            <a:ext cx="9446722" cy="3931581"/>
          </a:xfrm>
          <a:prstGeom prst="rect">
            <a:avLst/>
          </a:prstGeom>
          <a:noFill/>
          <a:ln>
            <a:noFill/>
          </a:ln>
        </p:spPr>
        <p:txBody>
          <a:bodyPr anchorCtr="0" anchor="t" bIns="45700" lIns="45700" spcFirstLastPara="1" rIns="45700" wrap="square" tIns="45700">
            <a:noAutofit/>
          </a:bodyPr>
          <a:lstStyle>
            <a:lvl1pPr indent="-228600" lvl="0" marL="457200" algn="l">
              <a:spcBef>
                <a:spcPts val="0"/>
              </a:spcBef>
              <a:spcAft>
                <a:spcPts val="0"/>
              </a:spcAft>
              <a:buSzPts val="1400"/>
              <a:buNone/>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SzPts val="1800"/>
              <a:buChar char="•"/>
              <a:defRPr/>
            </a:lvl4pPr>
            <a:lvl5pPr indent="-228600" lvl="4" marL="2286000" algn="l">
              <a:spcBef>
                <a:spcPts val="450"/>
              </a:spcBef>
              <a:spcAft>
                <a:spcPts val="0"/>
              </a:spcAft>
              <a:buSzPts val="1400"/>
              <a:buNone/>
              <a:defRPr/>
            </a:lvl5pPr>
            <a:lvl6pPr indent="-228600" lvl="5" marL="2743200" algn="l">
              <a:spcBef>
                <a:spcPts val="450"/>
              </a:spcBef>
              <a:spcAft>
                <a:spcPts val="0"/>
              </a:spcAft>
              <a:buSzPts val="1400"/>
              <a:buNone/>
              <a:defRPr/>
            </a:lvl6pPr>
            <a:lvl7pPr indent="-228600" lvl="6" marL="3200400" algn="l">
              <a:spcBef>
                <a:spcPts val="450"/>
              </a:spcBef>
              <a:spcAft>
                <a:spcPts val="0"/>
              </a:spcAft>
              <a:buSzPts val="1400"/>
              <a:buNone/>
              <a:defRPr/>
            </a:lvl7pPr>
            <a:lvl8pPr indent="-228600" lvl="7" marL="3657600" algn="l">
              <a:spcBef>
                <a:spcPts val="450"/>
              </a:spcBef>
              <a:spcAft>
                <a:spcPts val="0"/>
              </a:spcAft>
              <a:buSzPts val="1400"/>
              <a:buNone/>
              <a:defRPr/>
            </a:lvl8pPr>
            <a:lvl9pPr indent="-228600" lvl="8" marL="4114800" algn="l">
              <a:spcBef>
                <a:spcPts val="450"/>
              </a:spcBef>
              <a:spcAft>
                <a:spcPts val="450"/>
              </a:spcAft>
              <a:buSzPts val="1400"/>
              <a:buNone/>
              <a:defRPr/>
            </a:lvl9pPr>
          </a:lstStyle>
          <a:p/>
        </p:txBody>
      </p:sp>
      <p:sp>
        <p:nvSpPr>
          <p:cNvPr id="313" name="Google Shape;313;p136"/>
          <p:cNvSpPr txBox="1"/>
          <p:nvPr>
            <p:ph type="title"/>
          </p:nvPr>
        </p:nvSpPr>
        <p:spPr>
          <a:xfrm>
            <a:off x="296490" y="142319"/>
            <a:ext cx="9446722" cy="762637"/>
          </a:xfrm>
          <a:prstGeom prst="rect">
            <a:avLst/>
          </a:prstGeom>
          <a:noFill/>
          <a:ln>
            <a:noFill/>
          </a:ln>
        </p:spPr>
        <p:txBody>
          <a:bodyPr anchorCtr="0" anchor="b" bIns="0" lIns="45700" spcFirstLastPara="1" rIns="0" wrap="square" tIns="45700">
            <a:noAutofit/>
          </a:bodyPr>
          <a:lstStyle>
            <a:lvl1pPr lvl="0" algn="l">
              <a:lnSpc>
                <a:spcPct val="95000"/>
              </a:lnSpc>
              <a:spcBef>
                <a:spcPts val="0"/>
              </a:spcBef>
              <a:spcAft>
                <a:spcPts val="0"/>
              </a:spcAft>
              <a:buSzPts val="1400"/>
              <a:buNone/>
              <a:defRPr b="1">
                <a:solidFill>
                  <a:srgbClr val="002060"/>
                </a:solidFill>
                <a:latin typeface="Poppins"/>
                <a:ea typeface="Poppins"/>
                <a:cs typeface="Poppins"/>
                <a:sym typeface="Poppins"/>
              </a:defRPr>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9" name="Shape 29"/>
        <p:cNvGrpSpPr/>
        <p:nvPr/>
      </p:nvGrpSpPr>
      <p:grpSpPr>
        <a:xfrm>
          <a:off x="0" y="0"/>
          <a:ext cx="0" cy="0"/>
          <a:chOff x="0" y="0"/>
          <a:chExt cx="0" cy="0"/>
        </a:xfrm>
      </p:grpSpPr>
      <p:sp>
        <p:nvSpPr>
          <p:cNvPr id="30" name="Google Shape;30;p41"/>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1"/>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1"/>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1"/>
          <p:cNvSpPr txBox="1"/>
          <p:nvPr>
            <p:ph idx="3"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4" name="Shape 34"/>
        <p:cNvGrpSpPr/>
        <p:nvPr/>
      </p:nvGrpSpPr>
      <p:grpSpPr>
        <a:xfrm>
          <a:off x="0" y="0"/>
          <a:ext cx="0" cy="0"/>
          <a:chOff x="0" y="0"/>
          <a:chExt cx="0" cy="0"/>
        </a:xfrm>
      </p:grpSpPr>
      <p:sp>
        <p:nvSpPr>
          <p:cNvPr id="35" name="Google Shape;35;p42"/>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2"/>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2"/>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2"/>
          <p:cNvSpPr txBox="1"/>
          <p:nvPr>
            <p:ph idx="3"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image" Target="../media/image14.png"/><Relationship Id="rId3" Type="http://schemas.openxmlformats.org/officeDocument/2006/relationships/slideLayout" Target="../slideLayouts/slideLayout12.xml"/><Relationship Id="rId4"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2.jpg"/><Relationship Id="rId2" Type="http://schemas.openxmlformats.org/officeDocument/2006/relationships/image" Target="../media/image14.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theme" Target="../theme/theme2.xml"/><Relationship Id="rId14" Type="http://schemas.openxmlformats.org/officeDocument/2006/relationships/slideLayout" Target="../slideLayouts/slideLayout2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61.xml"/><Relationship Id="rId42" Type="http://schemas.openxmlformats.org/officeDocument/2006/relationships/slideLayout" Target="../slideLayouts/slideLayout63.xml"/><Relationship Id="rId41" Type="http://schemas.openxmlformats.org/officeDocument/2006/relationships/slideLayout" Target="../slideLayouts/slideLayout62.xml"/><Relationship Id="rId44" Type="http://schemas.openxmlformats.org/officeDocument/2006/relationships/slideLayout" Target="../slideLayouts/slideLayout65.xml"/><Relationship Id="rId43" Type="http://schemas.openxmlformats.org/officeDocument/2006/relationships/slideLayout" Target="../slideLayouts/slideLayout64.xml"/><Relationship Id="rId46" Type="http://schemas.openxmlformats.org/officeDocument/2006/relationships/slideLayout" Target="../slideLayouts/slideLayout67.xml"/><Relationship Id="rId45" Type="http://schemas.openxmlformats.org/officeDocument/2006/relationships/slideLayout" Target="../slideLayouts/slideLayout66.xml"/><Relationship Id="rId1" Type="http://schemas.openxmlformats.org/officeDocument/2006/relationships/image" Target="../media/image3.jpg"/><Relationship Id="rId2" Type="http://schemas.openxmlformats.org/officeDocument/2006/relationships/image" Target="../media/image6.jpg"/><Relationship Id="rId3"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48" Type="http://schemas.openxmlformats.org/officeDocument/2006/relationships/slideLayout" Target="../slideLayouts/slideLayout69.xml"/><Relationship Id="rId47" Type="http://schemas.openxmlformats.org/officeDocument/2006/relationships/slideLayout" Target="../slideLayouts/slideLayout68.xml"/><Relationship Id="rId49" Type="http://schemas.openxmlformats.org/officeDocument/2006/relationships/slideLayout" Target="../slideLayouts/slideLayout7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31" Type="http://schemas.openxmlformats.org/officeDocument/2006/relationships/slideLayout" Target="../slideLayouts/slideLayout52.xml"/><Relationship Id="rId30" Type="http://schemas.openxmlformats.org/officeDocument/2006/relationships/slideLayout" Target="../slideLayouts/slideLayout51.xml"/><Relationship Id="rId33" Type="http://schemas.openxmlformats.org/officeDocument/2006/relationships/slideLayout" Target="../slideLayouts/slideLayout54.xml"/><Relationship Id="rId32" Type="http://schemas.openxmlformats.org/officeDocument/2006/relationships/slideLayout" Target="../slideLayouts/slideLayout53.xml"/><Relationship Id="rId35" Type="http://schemas.openxmlformats.org/officeDocument/2006/relationships/slideLayout" Target="../slideLayouts/slideLayout56.xml"/><Relationship Id="rId34" Type="http://schemas.openxmlformats.org/officeDocument/2006/relationships/slideLayout" Target="../slideLayouts/slideLayout55.xml"/><Relationship Id="rId37" Type="http://schemas.openxmlformats.org/officeDocument/2006/relationships/slideLayout" Target="../slideLayouts/slideLayout58.xml"/><Relationship Id="rId36" Type="http://schemas.openxmlformats.org/officeDocument/2006/relationships/slideLayout" Target="../slideLayouts/slideLayout57.xml"/><Relationship Id="rId39" Type="http://schemas.openxmlformats.org/officeDocument/2006/relationships/slideLayout" Target="../slideLayouts/slideLayout60.xml"/><Relationship Id="rId38" Type="http://schemas.openxmlformats.org/officeDocument/2006/relationships/slideLayout" Target="../slideLayouts/slideLayout59.xml"/><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slideLayout" Target="../slideLayouts/slideLayout49.xml"/><Relationship Id="rId27" Type="http://schemas.openxmlformats.org/officeDocument/2006/relationships/slideLayout" Target="../slideLayouts/slideLayout48.xml"/><Relationship Id="rId29" Type="http://schemas.openxmlformats.org/officeDocument/2006/relationships/slideLayout" Target="../slideLayouts/slideLayout50.xml"/><Relationship Id="rId51" Type="http://schemas.openxmlformats.org/officeDocument/2006/relationships/theme" Target="../theme/theme3.xml"/><Relationship Id="rId50" Type="http://schemas.openxmlformats.org/officeDocument/2006/relationships/slideLayout" Target="../slideLayouts/slideLayout71.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504000" y="225720"/>
            <a:ext cx="9071640" cy="946800"/>
          </a:xfrm>
          <a:prstGeom prst="rect">
            <a:avLst/>
          </a:prstGeom>
          <a:noFill/>
          <a:ln>
            <a:noFill/>
          </a:ln>
        </p:spPr>
        <p:txBody>
          <a:bodyPr anchorCtr="0" anchor="ctr" bIns="0" lIns="0" spcFirstLastPara="1" rIns="0" wrap="square" tIns="0">
            <a:sp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7"/>
          <p:cNvSpPr txBox="1"/>
          <p:nvPr>
            <p:ph idx="1" type="body"/>
          </p:nvPr>
        </p:nvSpPr>
        <p:spPr>
          <a:xfrm>
            <a:off x="504000" y="1326600"/>
            <a:ext cx="9071640" cy="328824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 name="Shape 53"/>
        <p:cNvGrpSpPr/>
        <p:nvPr/>
      </p:nvGrpSpPr>
      <p:grpSpPr>
        <a:xfrm>
          <a:off x="0" y="0"/>
          <a:ext cx="0" cy="0"/>
          <a:chOff x="0" y="0"/>
          <a:chExt cx="0" cy="0"/>
        </a:xfrm>
      </p:grpSpPr>
      <p:sp>
        <p:nvSpPr>
          <p:cNvPr id="54" name="Google Shape;54;p74"/>
          <p:cNvSpPr txBox="1"/>
          <p:nvPr>
            <p:ph type="title"/>
          </p:nvPr>
        </p:nvSpPr>
        <p:spPr>
          <a:xfrm>
            <a:off x="504000" y="225720"/>
            <a:ext cx="9071640" cy="946800"/>
          </a:xfrm>
          <a:prstGeom prst="rect">
            <a:avLst/>
          </a:prstGeom>
          <a:noFill/>
          <a:ln>
            <a:noFill/>
          </a:ln>
        </p:spPr>
        <p:txBody>
          <a:bodyPr anchorCtr="0" anchor="ctr" bIns="0" lIns="0" spcFirstLastPara="1" rIns="0" wrap="square" tIns="0">
            <a:sp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5" name="Google Shape;55;p74"/>
          <p:cNvSpPr txBox="1"/>
          <p:nvPr>
            <p:ph idx="1" type="body"/>
          </p:nvPr>
        </p:nvSpPr>
        <p:spPr>
          <a:xfrm>
            <a:off x="504000" y="1326600"/>
            <a:ext cx="9071640" cy="328824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56" name="Google Shape;56;p74"/>
          <p:cNvPicPr preferRelativeResize="0"/>
          <p:nvPr/>
        </p:nvPicPr>
        <p:blipFill rotWithShape="1">
          <a:blip r:embed="rId1">
            <a:alphaModFix/>
          </a:blip>
          <a:srcRect b="0" l="0" r="0" t="0"/>
          <a:stretch/>
        </p:blipFill>
        <p:spPr>
          <a:xfrm>
            <a:off x="8649720" y="5186680"/>
            <a:ext cx="1752119" cy="358920"/>
          </a:xfrm>
          <a:prstGeom prst="rect">
            <a:avLst/>
          </a:prstGeom>
          <a:noFill/>
          <a:ln>
            <a:noFill/>
          </a:ln>
        </p:spPr>
      </p:pic>
      <p:pic>
        <p:nvPicPr>
          <p:cNvPr id="57" name="Google Shape;57;p74"/>
          <p:cNvPicPr preferRelativeResize="0"/>
          <p:nvPr/>
        </p:nvPicPr>
        <p:blipFill rotWithShape="1">
          <a:blip r:embed="rId2">
            <a:alphaModFix/>
          </a:blip>
          <a:srcRect b="0" l="0" r="0" t="0"/>
          <a:stretch/>
        </p:blipFill>
        <p:spPr>
          <a:xfrm>
            <a:off x="7560669" y="5229075"/>
            <a:ext cx="907904" cy="358925"/>
          </a:xfrm>
          <a:prstGeom prst="rect">
            <a:avLst/>
          </a:prstGeom>
          <a:noFill/>
          <a:ln>
            <a:noFill/>
          </a:ln>
        </p:spPr>
      </p:pic>
      <p:sp>
        <p:nvSpPr>
          <p:cNvPr id="58" name="Google Shape;58;p74"/>
          <p:cNvSpPr txBox="1"/>
          <p:nvPr/>
        </p:nvSpPr>
        <p:spPr>
          <a:xfrm>
            <a:off x="2183979" y="5311001"/>
            <a:ext cx="45342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 name="Shape 63"/>
        <p:cNvGrpSpPr/>
        <p:nvPr/>
      </p:nvGrpSpPr>
      <p:grpSpPr>
        <a:xfrm>
          <a:off x="0" y="0"/>
          <a:ext cx="0" cy="0"/>
          <a:chOff x="0" y="0"/>
          <a:chExt cx="0" cy="0"/>
        </a:xfrm>
      </p:grpSpPr>
      <p:sp>
        <p:nvSpPr>
          <p:cNvPr id="64" name="Google Shape;64;p76"/>
          <p:cNvSpPr txBox="1"/>
          <p:nvPr>
            <p:ph type="title"/>
          </p:nvPr>
        </p:nvSpPr>
        <p:spPr>
          <a:xfrm>
            <a:off x="504000" y="225720"/>
            <a:ext cx="9071640" cy="946800"/>
          </a:xfrm>
          <a:prstGeom prst="rect">
            <a:avLst/>
          </a:prstGeom>
          <a:noFill/>
          <a:ln>
            <a:noFill/>
          </a:ln>
        </p:spPr>
        <p:txBody>
          <a:bodyPr anchorCtr="0" anchor="ctr" bIns="0" lIns="0" spcFirstLastPara="1" rIns="0" wrap="square" tIns="0">
            <a:sp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5" name="Google Shape;65;p76"/>
          <p:cNvSpPr txBox="1"/>
          <p:nvPr>
            <p:ph idx="1" type="body"/>
          </p:nvPr>
        </p:nvSpPr>
        <p:spPr>
          <a:xfrm>
            <a:off x="504000" y="1326600"/>
            <a:ext cx="9071640" cy="328824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66" name="Google Shape;66;p76"/>
          <p:cNvPicPr preferRelativeResize="0"/>
          <p:nvPr/>
        </p:nvPicPr>
        <p:blipFill rotWithShape="1">
          <a:blip r:embed="rId1">
            <a:alphaModFix/>
          </a:blip>
          <a:srcRect b="0" l="0" r="0" t="0"/>
          <a:stretch/>
        </p:blipFill>
        <p:spPr>
          <a:xfrm>
            <a:off x="8649720" y="5186680"/>
            <a:ext cx="1752119" cy="358920"/>
          </a:xfrm>
          <a:prstGeom prst="rect">
            <a:avLst/>
          </a:prstGeom>
          <a:noFill/>
          <a:ln>
            <a:noFill/>
          </a:ln>
        </p:spPr>
      </p:pic>
      <p:pic>
        <p:nvPicPr>
          <p:cNvPr id="67" name="Google Shape;67;p76"/>
          <p:cNvPicPr preferRelativeResize="0"/>
          <p:nvPr/>
        </p:nvPicPr>
        <p:blipFill rotWithShape="1">
          <a:blip r:embed="rId2">
            <a:alphaModFix/>
          </a:blip>
          <a:srcRect b="0" l="0" r="0" t="0"/>
          <a:stretch/>
        </p:blipFill>
        <p:spPr>
          <a:xfrm>
            <a:off x="7560669" y="5229075"/>
            <a:ext cx="907904" cy="358925"/>
          </a:xfrm>
          <a:prstGeom prst="rect">
            <a:avLst/>
          </a:prstGeom>
          <a:noFill/>
          <a:ln>
            <a:noFill/>
          </a:ln>
        </p:spPr>
      </p:pic>
      <p:sp>
        <p:nvSpPr>
          <p:cNvPr id="68" name="Google Shape;68;p76"/>
          <p:cNvSpPr txBox="1"/>
          <p:nvPr/>
        </p:nvSpPr>
        <p:spPr>
          <a:xfrm>
            <a:off x="2183979" y="5311001"/>
            <a:ext cx="45342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p81"/>
          <p:cNvSpPr txBox="1"/>
          <p:nvPr>
            <p:ph idx="1" type="body"/>
          </p:nvPr>
        </p:nvSpPr>
        <p:spPr>
          <a:xfrm>
            <a:off x="441028" y="820394"/>
            <a:ext cx="9466338" cy="4627011"/>
          </a:xfrm>
          <a:prstGeom prst="rect">
            <a:avLst/>
          </a:prstGeom>
          <a:noFill/>
          <a:ln>
            <a:noFill/>
          </a:ln>
        </p:spPr>
        <p:txBody>
          <a:bodyPr anchorCtr="0" anchor="t" bIns="45700" lIns="45700" spcFirstLastPara="1" rIns="45700" wrap="square" tIns="45700">
            <a:noAutofit/>
          </a:bodyPr>
          <a:lstStyle>
            <a:lvl1pPr indent="-228600" lvl="0" marL="457200" marR="0" rtl="0" algn="l">
              <a:spcBef>
                <a:spcPts val="0"/>
              </a:spcBef>
              <a:spcAft>
                <a:spcPts val="0"/>
              </a:spcAft>
              <a:buSzPts val="1400"/>
              <a:buNone/>
              <a:defRPr b="0" i="0" sz="2150" u="none" cap="none" strike="noStrike">
                <a:solidFill>
                  <a:schemeClr val="accent1"/>
                </a:solidFill>
                <a:latin typeface="Poppins"/>
                <a:ea typeface="Poppins"/>
                <a:cs typeface="Poppins"/>
                <a:sym typeface="Poppins"/>
              </a:defRPr>
            </a:lvl1pPr>
            <a:lvl2pPr indent="-354583" lvl="1" marL="914400" marR="0" rtl="0" algn="l">
              <a:spcBef>
                <a:spcPts val="538"/>
              </a:spcBef>
              <a:spcAft>
                <a:spcPts val="0"/>
              </a:spcAft>
              <a:buClr>
                <a:srgbClr val="6E6F72"/>
              </a:buClr>
              <a:buSzPts val="1984"/>
              <a:buFont typeface="Poppins"/>
              <a:buChar char="•"/>
              <a:defRPr b="0" i="0" sz="1984" u="none" cap="none" strike="noStrike">
                <a:solidFill>
                  <a:schemeClr val="dk1"/>
                </a:solidFill>
                <a:latin typeface="Poppins"/>
                <a:ea typeface="Poppins"/>
                <a:cs typeface="Poppins"/>
                <a:sym typeface="Poppins"/>
              </a:defRPr>
            </a:lvl2pPr>
            <a:lvl3pPr indent="-344106" lvl="2" marL="1371600" marR="0" rtl="0" algn="l">
              <a:spcBef>
                <a:spcPts val="496"/>
              </a:spcBef>
              <a:spcAft>
                <a:spcPts val="0"/>
              </a:spcAft>
              <a:buClr>
                <a:srgbClr val="6E6F72"/>
              </a:buClr>
              <a:buSzPts val="1819"/>
              <a:buFont typeface="Poppins"/>
              <a:buChar char="–"/>
              <a:defRPr b="0" i="0" sz="1819" u="none" cap="none" strike="noStrike">
                <a:solidFill>
                  <a:schemeClr val="dk1"/>
                </a:solidFill>
                <a:latin typeface="Poppins"/>
                <a:ea typeface="Poppins"/>
                <a:cs typeface="Poppins"/>
                <a:sym typeface="Poppins"/>
              </a:defRPr>
            </a:lvl3pPr>
            <a:lvl4pPr indent="-333629" lvl="3" marL="1828800" marR="0" rtl="0" algn="l">
              <a:spcBef>
                <a:spcPts val="455"/>
              </a:spcBef>
              <a:spcAft>
                <a:spcPts val="0"/>
              </a:spcAft>
              <a:buClr>
                <a:srgbClr val="6E6F72"/>
              </a:buClr>
              <a:buSzPts val="1654"/>
              <a:buFont typeface="Poppins"/>
              <a:buChar char="•"/>
              <a:defRPr b="0" i="0" sz="1654" u="none" cap="none" strike="noStrike">
                <a:solidFill>
                  <a:schemeClr val="dk1"/>
                </a:solidFill>
                <a:latin typeface="Poppins"/>
                <a:ea typeface="Poppins"/>
                <a:cs typeface="Poppins"/>
                <a:sym typeface="Poppins"/>
              </a:defRPr>
            </a:lvl4pPr>
            <a:lvl5pPr indent="-228600" lvl="4" marL="2286000" marR="0" rtl="0" algn="l">
              <a:spcBef>
                <a:spcPts val="414"/>
              </a:spcBef>
              <a:spcAft>
                <a:spcPts val="0"/>
              </a:spcAft>
              <a:buSzPts val="1400"/>
              <a:buNone/>
              <a:defRPr b="1" i="0" sz="1800" u="none" cap="none" strike="noStrike">
                <a:solidFill>
                  <a:schemeClr val="dk1"/>
                </a:solidFill>
                <a:latin typeface="Courier New"/>
                <a:ea typeface="Courier New"/>
                <a:cs typeface="Courier New"/>
                <a:sym typeface="Courier New"/>
              </a:defRPr>
            </a:lvl5pPr>
            <a:lvl6pPr indent="-228600" lvl="5" marL="2743200" marR="0" rtl="0" algn="l">
              <a:spcBef>
                <a:spcPts val="450"/>
              </a:spcBef>
              <a:spcAft>
                <a:spcPts val="0"/>
              </a:spcAft>
              <a:buSzPts val="1400"/>
              <a:buNone/>
              <a:defRPr b="1" i="0" sz="1800" u="none" cap="none" strike="noStrike">
                <a:solidFill>
                  <a:schemeClr val="dk1"/>
                </a:solidFill>
                <a:latin typeface="Courier New"/>
                <a:ea typeface="Courier New"/>
                <a:cs typeface="Courier New"/>
                <a:sym typeface="Courier New"/>
              </a:defRPr>
            </a:lvl6pPr>
            <a:lvl7pPr indent="-228600" lvl="6" marL="3200400" marR="0" rtl="0" algn="l">
              <a:spcBef>
                <a:spcPts val="450"/>
              </a:spcBef>
              <a:spcAft>
                <a:spcPts val="0"/>
              </a:spcAft>
              <a:buSzPts val="1400"/>
              <a:buNone/>
              <a:defRPr b="1" i="0" sz="1800" u="none" cap="none" strike="noStrike">
                <a:solidFill>
                  <a:schemeClr val="dk1"/>
                </a:solidFill>
                <a:latin typeface="Courier New"/>
                <a:ea typeface="Courier New"/>
                <a:cs typeface="Courier New"/>
                <a:sym typeface="Courier New"/>
              </a:defRPr>
            </a:lvl7pPr>
            <a:lvl8pPr indent="-228600" lvl="7" marL="3657600" marR="0" rtl="0" algn="l">
              <a:spcBef>
                <a:spcPts val="450"/>
              </a:spcBef>
              <a:spcAft>
                <a:spcPts val="0"/>
              </a:spcAft>
              <a:buSzPts val="1400"/>
              <a:buNone/>
              <a:defRPr b="1" i="0" sz="1800" u="none" cap="none" strike="noStrike">
                <a:solidFill>
                  <a:schemeClr val="dk1"/>
                </a:solidFill>
                <a:latin typeface="Courier New"/>
                <a:ea typeface="Courier New"/>
                <a:cs typeface="Courier New"/>
                <a:sym typeface="Courier New"/>
              </a:defRPr>
            </a:lvl8pPr>
            <a:lvl9pPr indent="-228600" lvl="8" marL="4114800" marR="0" rtl="0" algn="l">
              <a:spcBef>
                <a:spcPts val="450"/>
              </a:spcBef>
              <a:spcAft>
                <a:spcPts val="450"/>
              </a:spcAft>
              <a:buSzPts val="1400"/>
              <a:buNone/>
              <a:defRPr b="1" i="0" sz="1800" u="none" cap="none" strike="noStrike">
                <a:solidFill>
                  <a:schemeClr val="dk1"/>
                </a:solidFill>
                <a:latin typeface="Courier New"/>
                <a:ea typeface="Courier New"/>
                <a:cs typeface="Courier New"/>
                <a:sym typeface="Courier New"/>
              </a:defRPr>
            </a:lvl9pPr>
          </a:lstStyle>
          <a:p/>
        </p:txBody>
      </p:sp>
      <p:sp>
        <p:nvSpPr>
          <p:cNvPr id="121" name="Google Shape;121;p81"/>
          <p:cNvSpPr txBox="1"/>
          <p:nvPr>
            <p:ph type="title"/>
          </p:nvPr>
        </p:nvSpPr>
        <p:spPr>
          <a:xfrm>
            <a:off x="439278" y="8895"/>
            <a:ext cx="8633285" cy="762637"/>
          </a:xfrm>
          <a:prstGeom prst="rect">
            <a:avLst/>
          </a:prstGeom>
          <a:noFill/>
          <a:ln>
            <a:noFill/>
          </a:ln>
        </p:spPr>
        <p:txBody>
          <a:bodyPr anchorCtr="0" anchor="b" bIns="0" lIns="45700" spcFirstLastPara="1" rIns="0" wrap="square" tIns="45700">
            <a:noAutofit/>
          </a:bodyPr>
          <a:lstStyle>
            <a:lvl1pPr lvl="0" marR="0" rtl="0" algn="l">
              <a:lnSpc>
                <a:spcPct val="95000"/>
              </a:lnSpc>
              <a:spcBef>
                <a:spcPts val="0"/>
              </a:spcBef>
              <a:spcAft>
                <a:spcPts val="0"/>
              </a:spcAft>
              <a:buSzPts val="1400"/>
              <a:buNone/>
              <a:defRPr b="1" i="0" sz="2646" u="none" cap="none" strike="noStrike">
                <a:solidFill>
                  <a:srgbClr val="002060"/>
                </a:solidFill>
                <a:latin typeface="Poppins"/>
                <a:ea typeface="Poppins"/>
                <a:cs typeface="Poppins"/>
                <a:sym typeface="Poppins"/>
              </a:defRPr>
            </a:lvl1pPr>
            <a:lvl2pPr lvl="1" marR="0" rtl="0" algn="l">
              <a:lnSpc>
                <a:spcPct val="95000"/>
              </a:lnSpc>
              <a:spcBef>
                <a:spcPts val="0"/>
              </a:spcBef>
              <a:spcAft>
                <a:spcPts val="0"/>
              </a:spcAft>
              <a:buSzPts val="1400"/>
              <a:buNone/>
              <a:defRPr b="1" i="0" sz="2646" u="none" cap="none" strike="noStrike">
                <a:solidFill>
                  <a:srgbClr val="8B9713"/>
                </a:solidFill>
                <a:latin typeface="Poppins"/>
                <a:ea typeface="Poppins"/>
                <a:cs typeface="Poppins"/>
                <a:sym typeface="Poppins"/>
              </a:defRPr>
            </a:lvl2pPr>
            <a:lvl3pPr lvl="2" marR="0" rtl="0" algn="l">
              <a:lnSpc>
                <a:spcPct val="95000"/>
              </a:lnSpc>
              <a:spcBef>
                <a:spcPts val="0"/>
              </a:spcBef>
              <a:spcAft>
                <a:spcPts val="0"/>
              </a:spcAft>
              <a:buSzPts val="1400"/>
              <a:buNone/>
              <a:defRPr b="1" i="0" sz="2646" u="none" cap="none" strike="noStrike">
                <a:solidFill>
                  <a:srgbClr val="8B9713"/>
                </a:solidFill>
                <a:latin typeface="Poppins"/>
                <a:ea typeface="Poppins"/>
                <a:cs typeface="Poppins"/>
                <a:sym typeface="Poppins"/>
              </a:defRPr>
            </a:lvl3pPr>
            <a:lvl4pPr lvl="3" marR="0" rtl="0" algn="l">
              <a:lnSpc>
                <a:spcPct val="95000"/>
              </a:lnSpc>
              <a:spcBef>
                <a:spcPts val="0"/>
              </a:spcBef>
              <a:spcAft>
                <a:spcPts val="0"/>
              </a:spcAft>
              <a:buSzPts val="1400"/>
              <a:buNone/>
              <a:defRPr b="1" i="0" sz="2646" u="none" cap="none" strike="noStrike">
                <a:solidFill>
                  <a:srgbClr val="8B9713"/>
                </a:solidFill>
                <a:latin typeface="Poppins"/>
                <a:ea typeface="Poppins"/>
                <a:cs typeface="Poppins"/>
                <a:sym typeface="Poppins"/>
              </a:defRPr>
            </a:lvl4pPr>
            <a:lvl5pPr lvl="4" marR="0" rtl="0" algn="l">
              <a:lnSpc>
                <a:spcPct val="95000"/>
              </a:lnSpc>
              <a:spcBef>
                <a:spcPts val="0"/>
              </a:spcBef>
              <a:spcAft>
                <a:spcPts val="0"/>
              </a:spcAft>
              <a:buSzPts val="1400"/>
              <a:buNone/>
              <a:defRPr b="1" i="0" sz="2646" u="none" cap="none" strike="noStrike">
                <a:solidFill>
                  <a:srgbClr val="8B9713"/>
                </a:solidFill>
                <a:latin typeface="Poppins"/>
                <a:ea typeface="Poppins"/>
                <a:cs typeface="Poppins"/>
                <a:sym typeface="Poppins"/>
              </a:defRPr>
            </a:lvl5pPr>
            <a:lvl6pPr lvl="5" marR="0" rtl="0" algn="l">
              <a:lnSpc>
                <a:spcPct val="95000"/>
              </a:lnSpc>
              <a:spcBef>
                <a:spcPts val="0"/>
              </a:spcBef>
              <a:spcAft>
                <a:spcPts val="0"/>
              </a:spcAft>
              <a:buSzPts val="1400"/>
              <a:buNone/>
              <a:defRPr b="0" i="0" sz="2646" u="none" cap="none" strike="noStrike">
                <a:solidFill>
                  <a:schemeClr val="dk2"/>
                </a:solidFill>
                <a:latin typeface="Poppins"/>
                <a:ea typeface="Poppins"/>
                <a:cs typeface="Poppins"/>
                <a:sym typeface="Poppins"/>
              </a:defRPr>
            </a:lvl6pPr>
            <a:lvl7pPr lvl="6" marR="0" rtl="0" algn="l">
              <a:lnSpc>
                <a:spcPct val="95000"/>
              </a:lnSpc>
              <a:spcBef>
                <a:spcPts val="0"/>
              </a:spcBef>
              <a:spcAft>
                <a:spcPts val="0"/>
              </a:spcAft>
              <a:buSzPts val="1400"/>
              <a:buNone/>
              <a:defRPr b="0" i="0" sz="2646" u="none" cap="none" strike="noStrike">
                <a:solidFill>
                  <a:schemeClr val="dk2"/>
                </a:solidFill>
                <a:latin typeface="Poppins"/>
                <a:ea typeface="Poppins"/>
                <a:cs typeface="Poppins"/>
                <a:sym typeface="Poppins"/>
              </a:defRPr>
            </a:lvl7pPr>
            <a:lvl8pPr lvl="7" marR="0" rtl="0" algn="l">
              <a:lnSpc>
                <a:spcPct val="95000"/>
              </a:lnSpc>
              <a:spcBef>
                <a:spcPts val="0"/>
              </a:spcBef>
              <a:spcAft>
                <a:spcPts val="0"/>
              </a:spcAft>
              <a:buSzPts val="1400"/>
              <a:buNone/>
              <a:defRPr b="0" i="0" sz="2646" u="none" cap="none" strike="noStrike">
                <a:solidFill>
                  <a:schemeClr val="dk2"/>
                </a:solidFill>
                <a:latin typeface="Poppins"/>
                <a:ea typeface="Poppins"/>
                <a:cs typeface="Poppins"/>
                <a:sym typeface="Poppins"/>
              </a:defRPr>
            </a:lvl8pPr>
            <a:lvl9pPr lvl="8" marR="0" rtl="0" algn="l">
              <a:lnSpc>
                <a:spcPct val="95000"/>
              </a:lnSpc>
              <a:spcBef>
                <a:spcPts val="0"/>
              </a:spcBef>
              <a:spcAft>
                <a:spcPts val="0"/>
              </a:spcAft>
              <a:buSzPts val="1400"/>
              <a:buNone/>
              <a:defRPr b="0" i="0" sz="2646" u="none" cap="none" strike="noStrike">
                <a:solidFill>
                  <a:schemeClr val="dk2"/>
                </a:solidFill>
                <a:latin typeface="Poppins"/>
                <a:ea typeface="Poppins"/>
                <a:cs typeface="Poppins"/>
                <a:sym typeface="Poppins"/>
              </a:defRPr>
            </a:lvl9pPr>
          </a:lstStyle>
          <a:p/>
        </p:txBody>
      </p:sp>
      <p:sp>
        <p:nvSpPr>
          <p:cNvPr id="122" name="Google Shape;122;p81"/>
          <p:cNvSpPr txBox="1"/>
          <p:nvPr>
            <p:ph idx="12" type="sldNum"/>
          </p:nvPr>
        </p:nvSpPr>
        <p:spPr>
          <a:xfrm>
            <a:off x="9067313" y="5489408"/>
            <a:ext cx="840052" cy="181143"/>
          </a:xfrm>
          <a:prstGeom prst="rect">
            <a:avLst/>
          </a:prstGeom>
          <a:noFill/>
          <a:ln>
            <a:noFill/>
          </a:ln>
        </p:spPr>
        <p:txBody>
          <a:bodyPr anchorCtr="0" anchor="b" bIns="45700" lIns="45700" spcFirstLastPara="1" rIns="45700" wrap="square" tIns="45700">
            <a:noAutofit/>
          </a:bodyPr>
          <a:lstStyle>
            <a:lvl1pPr indent="0" lvl="0" marL="0" marR="0" rtl="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1pPr>
            <a:lvl2pPr indent="0" lvl="1" marL="0" marR="0" rtl="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2pPr>
            <a:lvl3pPr indent="0" lvl="2" marL="0" marR="0" rtl="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3pPr>
            <a:lvl4pPr indent="0" lvl="3" marL="0" marR="0" rtl="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4pPr>
            <a:lvl5pPr indent="0" lvl="4" marL="0" marR="0" rtl="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5pPr>
            <a:lvl6pPr indent="0" lvl="5" marL="0" marR="0" rtl="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6pPr>
            <a:lvl7pPr indent="0" lvl="6" marL="0" marR="0" rtl="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7pPr>
            <a:lvl8pPr indent="0" lvl="7" marL="0" marR="0" rtl="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8pPr>
            <a:lvl9pPr indent="0" lvl="8" marL="0" marR="0" rtl="0" algn="r">
              <a:lnSpc>
                <a:spcPct val="100000"/>
              </a:lnSpc>
              <a:spcBef>
                <a:spcPts val="0"/>
              </a:spcBef>
              <a:spcAft>
                <a:spcPts val="0"/>
              </a:spcAft>
              <a:buNone/>
              <a:defRPr b="0" i="0" sz="992" u="none" cap="none" strike="noStrike">
                <a:solidFill>
                  <a:srgbClr val="848589"/>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23" name="Google Shape;123;p81"/>
          <p:cNvSpPr/>
          <p:nvPr/>
        </p:nvSpPr>
        <p:spPr>
          <a:xfrm>
            <a:off x="500532" y="5489408"/>
            <a:ext cx="1613600" cy="181143"/>
          </a:xfrm>
          <a:prstGeom prst="rect">
            <a:avLst/>
          </a:prstGeom>
          <a:noFill/>
          <a:ln>
            <a:noFill/>
          </a:ln>
        </p:spPr>
        <p:txBody>
          <a:bodyPr anchorCtr="0" anchor="b" bIns="45700" lIns="37800" spcFirstLastPara="1" rIns="37800" wrap="square" tIns="45700">
            <a:noAutofit/>
          </a:bodyPr>
          <a:lstStyle/>
          <a:p>
            <a:pPr indent="0" lvl="0" marL="0" marR="0" rtl="0" algn="l">
              <a:lnSpc>
                <a:spcPct val="100000"/>
              </a:lnSpc>
              <a:spcBef>
                <a:spcPts val="0"/>
              </a:spcBef>
              <a:spcAft>
                <a:spcPts val="0"/>
              </a:spcAft>
              <a:buNone/>
            </a:pPr>
            <a:r>
              <a:rPr b="0" i="0" lang="en-US" sz="827" u="none" cap="none" strike="noStrike">
                <a:solidFill>
                  <a:srgbClr val="848589"/>
                </a:solidFill>
                <a:latin typeface="Poppins"/>
                <a:ea typeface="Poppins"/>
                <a:cs typeface="Poppins"/>
                <a:sym typeface="Poppins"/>
              </a:rPr>
              <a:t>Irene Andrioti, PMP</a:t>
            </a:r>
            <a:endParaRPr/>
          </a:p>
        </p:txBody>
      </p:sp>
      <p:pic>
        <p:nvPicPr>
          <p:cNvPr id="124" name="Google Shape;124;p81"/>
          <p:cNvPicPr preferRelativeResize="0"/>
          <p:nvPr/>
        </p:nvPicPr>
        <p:blipFill rotWithShape="1">
          <a:blip r:embed="rId1">
            <a:alphaModFix/>
          </a:blip>
          <a:srcRect b="0" l="0" r="0" t="0"/>
          <a:stretch/>
        </p:blipFill>
        <p:spPr>
          <a:xfrm>
            <a:off x="521486" y="4579149"/>
            <a:ext cx="2153884" cy="1071600"/>
          </a:xfrm>
          <a:prstGeom prst="rect">
            <a:avLst/>
          </a:prstGeom>
          <a:noFill/>
          <a:ln>
            <a:noFill/>
          </a:ln>
        </p:spPr>
      </p:pic>
      <p:pic>
        <p:nvPicPr>
          <p:cNvPr id="125" name="Google Shape;125;p81"/>
          <p:cNvPicPr preferRelativeResize="0"/>
          <p:nvPr/>
        </p:nvPicPr>
        <p:blipFill rotWithShape="1">
          <a:blip r:embed="rId2">
            <a:alphaModFix/>
          </a:blip>
          <a:srcRect b="0" l="0" r="0" t="0"/>
          <a:stretch/>
        </p:blipFill>
        <p:spPr>
          <a:xfrm>
            <a:off x="7298782" y="4762453"/>
            <a:ext cx="875027" cy="714400"/>
          </a:xfrm>
          <a:prstGeom prst="rect">
            <a:avLst/>
          </a:prstGeom>
          <a:noFill/>
          <a:ln>
            <a:noFill/>
          </a:ln>
        </p:spPr>
      </p:pic>
      <p:pic>
        <p:nvPicPr>
          <p:cNvPr id="126" name="Google Shape;126;p81"/>
          <p:cNvPicPr preferRelativeResize="0"/>
          <p:nvPr/>
        </p:nvPicPr>
        <p:blipFill rotWithShape="1">
          <a:blip r:embed="rId3">
            <a:alphaModFix/>
          </a:blip>
          <a:srcRect b="0" l="0" r="0" t="0"/>
          <a:stretch/>
        </p:blipFill>
        <p:spPr>
          <a:xfrm>
            <a:off x="8377803" y="4757749"/>
            <a:ext cx="1408824" cy="714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8.jp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8.jp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38.png"/><Relationship Id="rId5"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37.png"/><Relationship Id="rId5"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28.jp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2.jp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8.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1"/>
          <p:cNvPicPr preferRelativeResize="0"/>
          <p:nvPr/>
        </p:nvPicPr>
        <p:blipFill rotWithShape="1">
          <a:blip r:embed="rId3">
            <a:alphaModFix/>
          </a:blip>
          <a:srcRect b="0" l="0" r="0" t="0"/>
          <a:stretch/>
        </p:blipFill>
        <p:spPr>
          <a:xfrm>
            <a:off x="7751923" y="72000"/>
            <a:ext cx="2305400" cy="472824"/>
          </a:xfrm>
          <a:prstGeom prst="rect">
            <a:avLst/>
          </a:prstGeom>
          <a:noFill/>
          <a:ln>
            <a:noFill/>
          </a:ln>
        </p:spPr>
      </p:pic>
      <p:sp>
        <p:nvSpPr>
          <p:cNvPr id="319" name="Google Shape;319;p1"/>
          <p:cNvSpPr/>
          <p:nvPr/>
        </p:nvSpPr>
        <p:spPr>
          <a:xfrm>
            <a:off x="3477020" y="3557565"/>
            <a:ext cx="6321300" cy="1107996"/>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95959"/>
                </a:solidFill>
                <a:latin typeface="Arial"/>
                <a:ea typeface="Arial"/>
                <a:cs typeface="Arial"/>
                <a:sym typeface="Arial"/>
              </a:rPr>
              <a:t>INSPIRE SERIOUS GAME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7F7F7F"/>
                </a:solidFill>
                <a:latin typeface="Arial"/>
                <a:ea typeface="Arial"/>
                <a:cs typeface="Arial"/>
                <a:sym typeface="Arial"/>
              </a:rPr>
              <a:t>In Use</a:t>
            </a:r>
            <a:endParaRPr b="0" i="0" sz="3600" u="none" cap="none" strike="noStrike">
              <a:solidFill>
                <a:srgbClr val="7F7F7F"/>
              </a:solidFill>
              <a:latin typeface="Arial"/>
              <a:ea typeface="Arial"/>
              <a:cs typeface="Arial"/>
              <a:sym typeface="Arial"/>
            </a:endParaRPr>
          </a:p>
        </p:txBody>
      </p:sp>
      <p:pic>
        <p:nvPicPr>
          <p:cNvPr descr="Αποτέλεσμα εικόνας για digital game entrepreneurship" id="320" name="Google Shape;320;p1"/>
          <p:cNvPicPr preferRelativeResize="0"/>
          <p:nvPr/>
        </p:nvPicPr>
        <p:blipFill rotWithShape="1">
          <a:blip r:embed="rId4">
            <a:alphaModFix/>
          </a:blip>
          <a:srcRect b="0" l="37500" r="26892" t="0"/>
          <a:stretch/>
        </p:blipFill>
        <p:spPr>
          <a:xfrm>
            <a:off x="0" y="0"/>
            <a:ext cx="3031368" cy="5670550"/>
          </a:xfrm>
          <a:prstGeom prst="rect">
            <a:avLst/>
          </a:prstGeom>
          <a:noFill/>
          <a:ln>
            <a:noFill/>
          </a:ln>
        </p:spPr>
      </p:pic>
      <p:pic>
        <p:nvPicPr>
          <p:cNvPr id="321" name="Google Shape;321;p1"/>
          <p:cNvPicPr preferRelativeResize="0"/>
          <p:nvPr/>
        </p:nvPicPr>
        <p:blipFill rotWithShape="1">
          <a:blip r:embed="rId5">
            <a:alphaModFix/>
          </a:blip>
          <a:srcRect b="0" l="0" r="0" t="0"/>
          <a:stretch/>
        </p:blipFill>
        <p:spPr>
          <a:xfrm>
            <a:off x="4392618" y="961588"/>
            <a:ext cx="4632052" cy="18311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graphicFrame>
        <p:nvGraphicFramePr>
          <p:cNvPr id="390" name="Google Shape;390;p13"/>
          <p:cNvGraphicFramePr/>
          <p:nvPr/>
        </p:nvGraphicFramePr>
        <p:xfrm>
          <a:off x="375780" y="450937"/>
          <a:ext cx="3000000" cy="3000000"/>
        </p:xfrm>
        <a:graphic>
          <a:graphicData uri="http://schemas.openxmlformats.org/drawingml/2006/table">
            <a:tbl>
              <a:tblPr bandRow="1" firstRow="1">
                <a:noFill/>
                <a:tableStyleId>{5CC08CE1-6BE2-4651-A59A-4159A640CCD6}</a:tableStyleId>
              </a:tblPr>
              <a:tblGrid>
                <a:gridCol w="3109700"/>
                <a:gridCol w="3109700"/>
                <a:gridCol w="3109700"/>
              </a:tblGrid>
              <a:tr h="162615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r>
              <a:tr h="157127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r>
              <a:tr h="157127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r>
            </a:tbl>
          </a:graphicData>
        </a:graphic>
      </p:graphicFrame>
      <p:sp>
        <p:nvSpPr>
          <p:cNvPr id="391" name="Google Shape;391;p13"/>
          <p:cNvSpPr txBox="1"/>
          <p:nvPr/>
        </p:nvSpPr>
        <p:spPr>
          <a:xfrm>
            <a:off x="3482234" y="450937"/>
            <a:ext cx="185910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SH </a:t>
            </a:r>
            <a:r>
              <a:rPr b="0" i="0" lang="en-US" sz="1200" u="none" cap="none" strike="noStrike">
                <a:solidFill>
                  <a:srgbClr val="000000"/>
                </a:solidFill>
                <a:latin typeface="Arial"/>
                <a:ea typeface="Arial"/>
                <a:cs typeface="Arial"/>
                <a:sym typeface="Arial"/>
              </a:rPr>
              <a:t>extroverts who tend to push themselves and others to achieve results, remain positive and seem to thrive under pressure, create unique goals and strategies</a:t>
            </a:r>
            <a:endParaRPr b="0" i="0" sz="1200" u="none" cap="none" strike="noStrike">
              <a:solidFill>
                <a:srgbClr val="000000"/>
              </a:solidFill>
              <a:latin typeface="Arial"/>
              <a:ea typeface="Arial"/>
              <a:cs typeface="Arial"/>
              <a:sym typeface="Arial"/>
            </a:endParaRPr>
          </a:p>
        </p:txBody>
      </p:sp>
      <p:sp>
        <p:nvSpPr>
          <p:cNvPr id="392" name="Google Shape;392;p13"/>
          <p:cNvSpPr txBox="1"/>
          <p:nvPr/>
        </p:nvSpPr>
        <p:spPr>
          <a:xfrm>
            <a:off x="6569900" y="438329"/>
            <a:ext cx="191507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CO </a:t>
            </a:r>
            <a:r>
              <a:rPr b="0" i="0" lang="en-US" sz="1200" u="none" cap="none" strike="noStrike">
                <a:solidFill>
                  <a:srgbClr val="000000"/>
                </a:solidFill>
                <a:latin typeface="Arial"/>
                <a:ea typeface="Arial"/>
                <a:cs typeface="Arial"/>
                <a:sym typeface="Arial"/>
              </a:rPr>
              <a:t>tend to concentrate on helping team members accomplish their individual objectives, good at identifying talent in a team and utilizing it to achieve the group’s objectives</a:t>
            </a:r>
            <a:endParaRPr b="0" i="0" sz="1200" u="none" cap="none" strike="noStrike">
              <a:solidFill>
                <a:srgbClr val="000000"/>
              </a:solidFill>
              <a:latin typeface="Arial"/>
              <a:ea typeface="Arial"/>
              <a:cs typeface="Arial"/>
              <a:sym typeface="Arial"/>
            </a:endParaRPr>
          </a:p>
        </p:txBody>
      </p:sp>
      <p:sp>
        <p:nvSpPr>
          <p:cNvPr id="393" name="Google Shape;393;p13"/>
          <p:cNvSpPr txBox="1"/>
          <p:nvPr/>
        </p:nvSpPr>
        <p:spPr>
          <a:xfrm>
            <a:off x="367091" y="2083583"/>
            <a:ext cx="177040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SP</a:t>
            </a:r>
            <a:r>
              <a:rPr b="0" i="0" lang="en-US" sz="1200" u="none" cap="none" strike="noStrike">
                <a:solidFill>
                  <a:srgbClr val="000000"/>
                </a:solidFill>
                <a:latin typeface="Arial"/>
                <a:ea typeface="Arial"/>
                <a:cs typeface="Arial"/>
                <a:sym typeface="Arial"/>
              </a:rPr>
              <a:t> is an expert in a specific field, has in-depth knowledge in a narrow subject, tends to be loner</a:t>
            </a:r>
            <a:endParaRPr b="0" i="0" sz="1200" u="none" cap="none" strike="noStrike">
              <a:solidFill>
                <a:srgbClr val="000000"/>
              </a:solidFill>
              <a:latin typeface="Arial"/>
              <a:ea typeface="Arial"/>
              <a:cs typeface="Arial"/>
              <a:sym typeface="Arial"/>
            </a:endParaRPr>
          </a:p>
        </p:txBody>
      </p:sp>
      <p:sp>
        <p:nvSpPr>
          <p:cNvPr id="394" name="Google Shape;394;p13"/>
          <p:cNvSpPr txBox="1"/>
          <p:nvPr/>
        </p:nvSpPr>
        <p:spPr>
          <a:xfrm>
            <a:off x="3482233" y="2083582"/>
            <a:ext cx="2004167"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IM</a:t>
            </a:r>
            <a:r>
              <a:rPr b="0" i="0" lang="en-US" sz="1200" u="none" cap="none" strike="noStrike">
                <a:solidFill>
                  <a:srgbClr val="000000"/>
                </a:solidFill>
                <a:latin typeface="Arial"/>
                <a:ea typeface="Arial"/>
                <a:cs typeface="Arial"/>
                <a:sym typeface="Arial"/>
              </a:rPr>
              <a:t> like to make concrete plans from abstract ideas, are highly disciplined and self-controlled who can disregard their self-interest to focus on the needs of a team or an organization</a:t>
            </a:r>
            <a:endParaRPr b="0" i="0" sz="1200" u="none" cap="none" strike="noStrike">
              <a:solidFill>
                <a:srgbClr val="000000"/>
              </a:solidFill>
              <a:latin typeface="Arial"/>
              <a:ea typeface="Arial"/>
              <a:cs typeface="Arial"/>
              <a:sym typeface="Arial"/>
            </a:endParaRPr>
          </a:p>
        </p:txBody>
      </p:sp>
      <p:sp>
        <p:nvSpPr>
          <p:cNvPr id="395" name="Google Shape;395;p13"/>
          <p:cNvSpPr txBox="1"/>
          <p:nvPr/>
        </p:nvSpPr>
        <p:spPr>
          <a:xfrm>
            <a:off x="6605052" y="2083582"/>
            <a:ext cx="210714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TW</a:t>
            </a:r>
            <a:r>
              <a:rPr b="0" i="0" lang="en-US" sz="1200" u="none" cap="none" strike="noStrike">
                <a:solidFill>
                  <a:srgbClr val="000000"/>
                </a:solidFill>
                <a:latin typeface="Arial"/>
                <a:ea typeface="Arial"/>
                <a:cs typeface="Arial"/>
                <a:sym typeface="Arial"/>
              </a:rPr>
              <a:t> extroverts with mild and friendly dispositions, tend to be good listeners and are adept at getting a team to function well together as a unit</a:t>
            </a:r>
            <a:endParaRPr b="0" i="0" sz="1200" u="none" cap="none" strike="noStrike">
              <a:solidFill>
                <a:srgbClr val="000000"/>
              </a:solidFill>
              <a:latin typeface="Arial"/>
              <a:ea typeface="Arial"/>
              <a:cs typeface="Arial"/>
              <a:sym typeface="Arial"/>
            </a:endParaRPr>
          </a:p>
        </p:txBody>
      </p:sp>
      <p:sp>
        <p:nvSpPr>
          <p:cNvPr id="396" name="Google Shape;396;p13"/>
          <p:cNvSpPr txBox="1"/>
          <p:nvPr/>
        </p:nvSpPr>
        <p:spPr>
          <a:xfrm>
            <a:off x="2137499" y="5298880"/>
            <a:ext cx="2689469" cy="307777"/>
          </a:xfrm>
          <a:prstGeom prst="rect">
            <a:avLst/>
          </a:prstGeom>
          <a:solidFill>
            <a:srgbClr val="E36C0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Level 2: Planning  contrbution</a:t>
            </a:r>
            <a:endParaRPr b="0" i="0" sz="1400" u="none" cap="none" strike="noStrike">
              <a:solidFill>
                <a:schemeClr val="lt1"/>
              </a:solidFill>
              <a:latin typeface="Arial"/>
              <a:ea typeface="Arial"/>
              <a:cs typeface="Arial"/>
              <a:sym typeface="Arial"/>
            </a:endParaRPr>
          </a:p>
        </p:txBody>
      </p:sp>
      <p:sp>
        <p:nvSpPr>
          <p:cNvPr id="397" name="Google Shape;397;p13"/>
          <p:cNvSpPr txBox="1"/>
          <p:nvPr/>
        </p:nvSpPr>
        <p:spPr>
          <a:xfrm>
            <a:off x="375780" y="450937"/>
            <a:ext cx="155807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ME</a:t>
            </a:r>
            <a:r>
              <a:rPr b="0" i="0" lang="en-US" sz="1200" u="none" cap="none" strike="noStrike">
                <a:solidFill>
                  <a:srgbClr val="000000"/>
                </a:solidFill>
                <a:latin typeface="Arial"/>
                <a:ea typeface="Arial"/>
                <a:cs typeface="Arial"/>
                <a:sym typeface="Arial"/>
              </a:rPr>
              <a:t> make decisions based on facts and rational thinking as opposed to emotions and instincts.</a:t>
            </a:r>
            <a:endParaRPr b="0" i="0" sz="1200" u="none" cap="none" strike="noStrike">
              <a:solidFill>
                <a:srgbClr val="000000"/>
              </a:solidFill>
              <a:latin typeface="Arial"/>
              <a:ea typeface="Arial"/>
              <a:cs typeface="Arial"/>
              <a:sym typeface="Arial"/>
            </a:endParaRPr>
          </a:p>
        </p:txBody>
      </p:sp>
      <p:sp>
        <p:nvSpPr>
          <p:cNvPr id="398" name="Google Shape;398;p13"/>
          <p:cNvSpPr txBox="1"/>
          <p:nvPr/>
        </p:nvSpPr>
        <p:spPr>
          <a:xfrm>
            <a:off x="375780" y="3625067"/>
            <a:ext cx="1558077"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PL</a:t>
            </a:r>
            <a:r>
              <a:rPr b="0" i="0" lang="en-US" sz="1200" u="none" cap="none" strike="noStrike">
                <a:solidFill>
                  <a:srgbClr val="000000"/>
                </a:solidFill>
                <a:latin typeface="Arial"/>
                <a:ea typeface="Arial"/>
                <a:cs typeface="Arial"/>
                <a:sym typeface="Arial"/>
              </a:rPr>
              <a:t> free-thinkers and creative people who produce original ideas and suggest innovative new ways of doing things, prefers to work alone</a:t>
            </a:r>
            <a:endParaRPr b="0" i="0" sz="1200" u="none" cap="none" strike="noStrike">
              <a:solidFill>
                <a:srgbClr val="000000"/>
              </a:solidFill>
              <a:latin typeface="Arial"/>
              <a:ea typeface="Arial"/>
              <a:cs typeface="Arial"/>
              <a:sym typeface="Arial"/>
            </a:endParaRPr>
          </a:p>
        </p:txBody>
      </p:sp>
      <p:sp>
        <p:nvSpPr>
          <p:cNvPr id="399" name="Google Shape;399;p13"/>
          <p:cNvSpPr txBox="1"/>
          <p:nvPr/>
        </p:nvSpPr>
        <p:spPr>
          <a:xfrm>
            <a:off x="3468698" y="3661880"/>
            <a:ext cx="1872639"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FI</a:t>
            </a:r>
            <a:r>
              <a:rPr b="0" i="0" lang="en-US" sz="1200" u="none" cap="none" strike="noStrike">
                <a:solidFill>
                  <a:srgbClr val="000000"/>
                </a:solidFill>
                <a:latin typeface="Arial"/>
                <a:ea typeface="Arial"/>
                <a:cs typeface="Arial"/>
                <a:sym typeface="Arial"/>
              </a:rPr>
              <a:t>  introverted individuals who perform quality assurance during key stages of a project,  perfectionists &amp; they tend to expect the same from those around them</a:t>
            </a:r>
            <a:endParaRPr b="0" i="0" sz="1200" u="none" cap="none" strike="noStrike">
              <a:solidFill>
                <a:srgbClr val="000000"/>
              </a:solidFill>
              <a:latin typeface="Arial"/>
              <a:ea typeface="Arial"/>
              <a:cs typeface="Arial"/>
              <a:sym typeface="Arial"/>
            </a:endParaRPr>
          </a:p>
        </p:txBody>
      </p:sp>
      <p:sp>
        <p:nvSpPr>
          <p:cNvPr id="400" name="Google Shape;400;p13"/>
          <p:cNvSpPr txBox="1"/>
          <p:nvPr/>
        </p:nvSpPr>
        <p:spPr>
          <a:xfrm>
            <a:off x="6586771" y="3627990"/>
            <a:ext cx="210714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RI</a:t>
            </a:r>
            <a:r>
              <a:rPr b="0" i="0" lang="en-US" sz="1200" u="none" cap="none" strike="noStrike">
                <a:solidFill>
                  <a:srgbClr val="000000"/>
                </a:solidFill>
                <a:latin typeface="Arial"/>
                <a:ea typeface="Arial"/>
                <a:cs typeface="Arial"/>
                <a:sym typeface="Arial"/>
              </a:rPr>
              <a:t> extroverts who have a talent for networking, who like to explore new opportunities and investigate new developments</a:t>
            </a:r>
            <a:endParaRPr b="0" i="0" sz="1200" u="none" cap="none" strike="noStrike">
              <a:solidFill>
                <a:srgbClr val="000000"/>
              </a:solidFill>
              <a:latin typeface="Arial"/>
              <a:ea typeface="Arial"/>
              <a:cs typeface="Arial"/>
              <a:sym typeface="Arial"/>
            </a:endParaRPr>
          </a:p>
        </p:txBody>
      </p:sp>
      <p:sp>
        <p:nvSpPr>
          <p:cNvPr id="401" name="Google Shape;401;p13"/>
          <p:cNvSpPr txBox="1"/>
          <p:nvPr/>
        </p:nvSpPr>
        <p:spPr>
          <a:xfrm>
            <a:off x="375779" y="62139"/>
            <a:ext cx="9281788" cy="307777"/>
          </a:xfrm>
          <a:prstGeom prst="rect">
            <a:avLst/>
          </a:prstGeom>
          <a:solidFill>
            <a:srgbClr val="E36C0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The 9 Belbin’s Team Roles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14"/>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Level 5- </a:t>
            </a:r>
            <a:r>
              <a:rPr lang="en-US" sz="1800">
                <a:latin typeface="Arial"/>
                <a:ea typeface="Arial"/>
                <a:cs typeface="Arial"/>
                <a:sym typeface="Arial"/>
              </a:rPr>
              <a:t>Everyday- management tools</a:t>
            </a:r>
            <a:endParaRPr/>
          </a:p>
        </p:txBody>
      </p:sp>
      <p:sp>
        <p:nvSpPr>
          <p:cNvPr id="407" name="Google Shape;407;p14"/>
          <p:cNvSpPr txBox="1"/>
          <p:nvPr>
            <p:ph idx="1" type="body"/>
          </p:nvPr>
        </p:nvSpPr>
        <p:spPr>
          <a:xfrm>
            <a:off x="2400299" y="674370"/>
            <a:ext cx="7176325" cy="4331970"/>
          </a:xfrm>
          <a:prstGeom prst="rect">
            <a:avLst/>
          </a:prstGeom>
          <a:noFill/>
          <a:ln>
            <a:noFill/>
          </a:ln>
        </p:spPr>
        <p:txBody>
          <a:bodyPr anchorCtr="0" anchor="t" bIns="0" lIns="0" spcFirstLastPara="1" rIns="0" wrap="square" tIns="0">
            <a:normAutofit/>
          </a:bodyPr>
          <a:lstStyle/>
          <a:p>
            <a:pPr indent="-342900" lvl="0" marL="457200" rtl="0" algn="l">
              <a:lnSpc>
                <a:spcPct val="150000"/>
              </a:lnSpc>
              <a:spcBef>
                <a:spcPts val="1000"/>
              </a:spcBef>
              <a:spcAft>
                <a:spcPts val="0"/>
              </a:spcAft>
              <a:buSzPts val="1800"/>
              <a:buChar char="•"/>
            </a:pPr>
            <a:r>
              <a:rPr lang="en-US" sz="2400"/>
              <a:t>It's time to define your role and work towards your objectives</a:t>
            </a:r>
            <a:endParaRPr/>
          </a:p>
          <a:p>
            <a:pPr indent="-342900" lvl="0" marL="457200" rtl="0" algn="l">
              <a:lnSpc>
                <a:spcPct val="150000"/>
              </a:lnSpc>
              <a:spcBef>
                <a:spcPts val="1000"/>
              </a:spcBef>
              <a:spcAft>
                <a:spcPts val="0"/>
              </a:spcAft>
              <a:buSzPts val="1800"/>
              <a:buChar char="•"/>
            </a:pPr>
            <a:r>
              <a:rPr lang="en-US" sz="2400"/>
              <a:t>But not all of us have the same skills and abilities; this is why we are good at specific activities and/or we prefer to use different tools</a:t>
            </a:r>
            <a:endParaRPr/>
          </a:p>
          <a:p>
            <a:pPr indent="-342900" lvl="0" marL="457200" rtl="0" algn="l">
              <a:lnSpc>
                <a:spcPct val="150000"/>
              </a:lnSpc>
              <a:spcBef>
                <a:spcPts val="1000"/>
              </a:spcBef>
              <a:spcAft>
                <a:spcPts val="0"/>
              </a:spcAft>
              <a:buSzPts val="1800"/>
              <a:buChar char="•"/>
            </a:pPr>
            <a:r>
              <a:rPr lang="en-US" sz="2400"/>
              <a:t>Go to the jamboard for some self-awareness choices</a:t>
            </a:r>
            <a:endParaRPr sz="2400"/>
          </a:p>
          <a:p>
            <a:pPr indent="0" lvl="0" marL="114300" rtl="0" algn="l">
              <a:lnSpc>
                <a:spcPct val="150000"/>
              </a:lnSpc>
              <a:spcBef>
                <a:spcPts val="1000"/>
              </a:spcBef>
              <a:spcAft>
                <a:spcPts val="0"/>
              </a:spcAft>
              <a:buSzPts val="1800"/>
              <a:buNone/>
            </a:pPr>
            <a:r>
              <a:t/>
            </a:r>
            <a:endParaRPr sz="2400"/>
          </a:p>
        </p:txBody>
      </p:sp>
      <p:pic>
        <p:nvPicPr>
          <p:cNvPr id="408" name="Google Shape;408;p14"/>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409" name="Google Shape;409;p14"/>
          <p:cNvPicPr preferRelativeResize="0"/>
          <p:nvPr/>
        </p:nvPicPr>
        <p:blipFill rotWithShape="1">
          <a:blip r:embed="rId4">
            <a:alphaModFix/>
          </a:blip>
          <a:srcRect b="0" l="0" r="0" t="0"/>
          <a:stretch/>
        </p:blipFill>
        <p:spPr>
          <a:xfrm rot="811758">
            <a:off x="647972" y="467275"/>
            <a:ext cx="1800000" cy="360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graphicFrame>
        <p:nvGraphicFramePr>
          <p:cNvPr id="414" name="Google Shape;414;p15"/>
          <p:cNvGraphicFramePr/>
          <p:nvPr/>
        </p:nvGraphicFramePr>
        <p:xfrm>
          <a:off x="375780" y="450937"/>
          <a:ext cx="3000000" cy="3000000"/>
        </p:xfrm>
        <a:graphic>
          <a:graphicData uri="http://schemas.openxmlformats.org/drawingml/2006/table">
            <a:tbl>
              <a:tblPr bandRow="1" firstRow="1">
                <a:noFill/>
                <a:tableStyleId>{5CC08CE1-6BE2-4651-A59A-4159A640CCD6}</a:tableStyleId>
              </a:tblPr>
              <a:tblGrid>
                <a:gridCol w="3093925"/>
                <a:gridCol w="3093925"/>
                <a:gridCol w="3093925"/>
              </a:tblGrid>
              <a:tr h="2367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r>
              <a:tr h="2367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r>
            </a:tbl>
          </a:graphicData>
        </a:graphic>
      </p:graphicFrame>
      <p:sp>
        <p:nvSpPr>
          <p:cNvPr id="415" name="Google Shape;415;p15"/>
          <p:cNvSpPr txBox="1"/>
          <p:nvPr/>
        </p:nvSpPr>
        <p:spPr>
          <a:xfrm>
            <a:off x="375780" y="450937"/>
            <a:ext cx="187505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R</a:t>
            </a:r>
            <a:r>
              <a:rPr b="0" i="0" lang="en-US" sz="1200" u="none" cap="none" strike="noStrike">
                <a:solidFill>
                  <a:srgbClr val="000000"/>
                </a:solidFill>
                <a:latin typeface="Arial"/>
                <a:ea typeface="Arial"/>
                <a:cs typeface="Arial"/>
                <a:sym typeface="Arial"/>
              </a:rPr>
              <a:t> Using and operating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tools, equipment &amp;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machinery, designing,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building, repairing,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maintaining, measuring,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working in detail, driving</a:t>
            </a:r>
            <a:endParaRPr/>
          </a:p>
        </p:txBody>
      </p:sp>
      <p:sp>
        <p:nvSpPr>
          <p:cNvPr id="416" name="Google Shape;416;p15"/>
          <p:cNvSpPr txBox="1"/>
          <p:nvPr/>
        </p:nvSpPr>
        <p:spPr>
          <a:xfrm>
            <a:off x="3482233" y="450937"/>
            <a:ext cx="2017613"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I </a:t>
            </a:r>
            <a:r>
              <a:rPr b="0" i="0" lang="en-US" sz="1200" u="none" cap="none" strike="noStrike">
                <a:solidFill>
                  <a:srgbClr val="000000"/>
                </a:solidFill>
                <a:latin typeface="Arial"/>
                <a:ea typeface="Arial"/>
                <a:cs typeface="Arial"/>
                <a:sym typeface="Arial"/>
              </a:rPr>
              <a:t>Thinking analytically &amp;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logically, computing,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Studying &amp; solving problem, calculating, diagnosing, experimenting,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investigating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417" name="Google Shape;417;p15"/>
          <p:cNvSpPr txBox="1"/>
          <p:nvPr/>
        </p:nvSpPr>
        <p:spPr>
          <a:xfrm>
            <a:off x="6569900" y="438329"/>
            <a:ext cx="1893839"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A </a:t>
            </a:r>
            <a:r>
              <a:rPr b="0" i="0" lang="en-US" sz="1200" u="none" cap="none" strike="noStrike">
                <a:solidFill>
                  <a:srgbClr val="000000"/>
                </a:solidFill>
                <a:latin typeface="Arial"/>
                <a:ea typeface="Arial"/>
                <a:cs typeface="Arial"/>
                <a:sym typeface="Arial"/>
              </a:rPr>
              <a:t>Expressing artistically or physically, communicating by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performing, designing, presenting, planning, composing</a:t>
            </a:r>
            <a:endParaRPr/>
          </a:p>
        </p:txBody>
      </p:sp>
      <p:sp>
        <p:nvSpPr>
          <p:cNvPr id="418" name="Google Shape;418;p15"/>
          <p:cNvSpPr txBox="1"/>
          <p:nvPr/>
        </p:nvSpPr>
        <p:spPr>
          <a:xfrm>
            <a:off x="375780" y="2818356"/>
            <a:ext cx="1412680"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S</a:t>
            </a:r>
            <a:r>
              <a:rPr b="0" i="0" lang="en-US" sz="1200" u="none" cap="none" strike="noStrike">
                <a:solidFill>
                  <a:srgbClr val="000000"/>
                </a:solidFill>
                <a:latin typeface="Arial"/>
                <a:ea typeface="Arial"/>
                <a:cs typeface="Arial"/>
                <a:sym typeface="Arial"/>
              </a:rPr>
              <a:t> Communicating by writing and speaking,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caring and supporting,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training, meeting,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greeting, assisting,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teaching, informing,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interviewing, coaching</a:t>
            </a:r>
            <a:endParaRPr b="0" i="0" sz="1200" u="none" cap="none" strike="noStrike">
              <a:solidFill>
                <a:srgbClr val="000000"/>
              </a:solidFill>
              <a:latin typeface="Arial"/>
              <a:ea typeface="Arial"/>
              <a:cs typeface="Arial"/>
              <a:sym typeface="Arial"/>
            </a:endParaRPr>
          </a:p>
        </p:txBody>
      </p:sp>
      <p:sp>
        <p:nvSpPr>
          <p:cNvPr id="419" name="Google Shape;419;p15"/>
          <p:cNvSpPr txBox="1"/>
          <p:nvPr/>
        </p:nvSpPr>
        <p:spPr>
          <a:xfrm>
            <a:off x="3482235" y="2800807"/>
            <a:ext cx="1558078"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E</a:t>
            </a:r>
            <a:r>
              <a:rPr b="0" i="0" lang="en-US" sz="1200" u="none" cap="none" strike="noStrike">
                <a:solidFill>
                  <a:srgbClr val="000000"/>
                </a:solidFill>
                <a:latin typeface="Arial"/>
                <a:ea typeface="Arial"/>
                <a:cs typeface="Arial"/>
                <a:sym typeface="Arial"/>
              </a:rPr>
              <a:t> Selling, promoting &amp; persuading, developing ideas, public speaking,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managing, organisng, leading, computing, planning</a:t>
            </a:r>
            <a:endParaRPr b="0" i="0" sz="1200" u="none" cap="none" strike="noStrike">
              <a:solidFill>
                <a:srgbClr val="000000"/>
              </a:solidFill>
              <a:latin typeface="Arial"/>
              <a:ea typeface="Arial"/>
              <a:cs typeface="Arial"/>
              <a:sym typeface="Arial"/>
            </a:endParaRPr>
          </a:p>
        </p:txBody>
      </p:sp>
      <p:sp>
        <p:nvSpPr>
          <p:cNvPr id="420" name="Google Shape;420;p15"/>
          <p:cNvSpPr txBox="1"/>
          <p:nvPr/>
        </p:nvSpPr>
        <p:spPr>
          <a:xfrm>
            <a:off x="6596367" y="2800807"/>
            <a:ext cx="1871228"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C</a:t>
            </a:r>
            <a:r>
              <a:rPr b="0" i="0" lang="en-US" sz="1200" u="none" cap="none" strike="noStrike">
                <a:solidFill>
                  <a:srgbClr val="000000"/>
                </a:solidFill>
                <a:latin typeface="Arial"/>
                <a:ea typeface="Arial"/>
                <a:cs typeface="Arial"/>
                <a:sym typeface="Arial"/>
              </a:rPr>
              <a:t> Computing and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keyboarding, recording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and keeping records,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paying attention to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detail, meeting and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greeting, doing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calculations, handling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money, organising,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arranging, working </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independently</a:t>
            </a:r>
            <a:endParaRPr b="0" i="0" sz="1200" u="none" cap="none" strike="noStrike">
              <a:solidFill>
                <a:srgbClr val="000000"/>
              </a:solidFill>
              <a:latin typeface="Arial"/>
              <a:ea typeface="Arial"/>
              <a:cs typeface="Arial"/>
              <a:sym typeface="Arial"/>
            </a:endParaRPr>
          </a:p>
        </p:txBody>
      </p:sp>
      <p:sp>
        <p:nvSpPr>
          <p:cNvPr id="421" name="Google Shape;421;p15"/>
          <p:cNvSpPr txBox="1"/>
          <p:nvPr/>
        </p:nvSpPr>
        <p:spPr>
          <a:xfrm>
            <a:off x="2250831" y="5298880"/>
            <a:ext cx="2133390" cy="307777"/>
          </a:xfrm>
          <a:prstGeom prst="rect">
            <a:avLst/>
          </a:prstGeom>
          <a:solidFill>
            <a:srgbClr val="E36C0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Level 5: Key Skills</a:t>
            </a:r>
            <a:endParaRPr b="0" i="0" sz="1400" u="none" cap="none" strike="noStrike">
              <a:solidFill>
                <a:schemeClr val="lt1"/>
              </a:solidFill>
              <a:latin typeface="Arial"/>
              <a:ea typeface="Arial"/>
              <a:cs typeface="Arial"/>
              <a:sym typeface="Arial"/>
            </a:endParaRPr>
          </a:p>
        </p:txBody>
      </p:sp>
      <p:sp>
        <p:nvSpPr>
          <p:cNvPr id="422" name="Google Shape;422;p15"/>
          <p:cNvSpPr txBox="1"/>
          <p:nvPr/>
        </p:nvSpPr>
        <p:spPr>
          <a:xfrm>
            <a:off x="375779" y="62139"/>
            <a:ext cx="9281788" cy="307777"/>
          </a:xfrm>
          <a:prstGeom prst="rect">
            <a:avLst/>
          </a:prstGeom>
          <a:solidFill>
            <a:srgbClr val="E36C0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Holland’s theory of career choice – six personality types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graphicFrame>
        <p:nvGraphicFramePr>
          <p:cNvPr id="427" name="Google Shape;427;p16"/>
          <p:cNvGraphicFramePr/>
          <p:nvPr/>
        </p:nvGraphicFramePr>
        <p:xfrm>
          <a:off x="375780" y="450937"/>
          <a:ext cx="3000000" cy="3000000"/>
        </p:xfrm>
        <a:graphic>
          <a:graphicData uri="http://schemas.openxmlformats.org/drawingml/2006/table">
            <a:tbl>
              <a:tblPr bandRow="1" firstRow="1">
                <a:noFill/>
                <a:tableStyleId>{5CC08CE1-6BE2-4651-A59A-4159A640CCD6}</a:tableStyleId>
              </a:tblPr>
              <a:tblGrid>
                <a:gridCol w="3109700"/>
                <a:gridCol w="3109700"/>
                <a:gridCol w="3109700"/>
              </a:tblGrid>
              <a:tr h="162615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r>
              <a:tr h="157127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r>
              <a:tr h="157127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r>
            </a:tbl>
          </a:graphicData>
        </a:graphic>
      </p:graphicFrame>
      <p:sp>
        <p:nvSpPr>
          <p:cNvPr id="428" name="Google Shape;428;p16"/>
          <p:cNvSpPr txBox="1"/>
          <p:nvPr/>
        </p:nvSpPr>
        <p:spPr>
          <a:xfrm>
            <a:off x="3482234" y="450937"/>
            <a:ext cx="185176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SH </a:t>
            </a:r>
            <a:r>
              <a:rPr b="0" i="0" lang="en-US" sz="1200" u="none" cap="none" strike="noStrike">
                <a:solidFill>
                  <a:srgbClr val="000000"/>
                </a:solidFill>
                <a:latin typeface="Arial"/>
                <a:ea typeface="Arial"/>
                <a:cs typeface="Arial"/>
                <a:sym typeface="Arial"/>
              </a:rPr>
              <a:t>are born leaders who tend to get results, they quickly move upward in organizations, they act decisively in crises and drive progress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429" name="Google Shape;429;p16"/>
          <p:cNvSpPr txBox="1"/>
          <p:nvPr/>
        </p:nvSpPr>
        <p:spPr>
          <a:xfrm>
            <a:off x="6569900" y="438329"/>
            <a:ext cx="1906381"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CO </a:t>
            </a:r>
            <a:r>
              <a:rPr b="0" i="0" lang="en-US" sz="1200" u="none" cap="none" strike="noStrike">
                <a:solidFill>
                  <a:srgbClr val="000000"/>
                </a:solidFill>
                <a:latin typeface="Arial"/>
                <a:ea typeface="Arial"/>
                <a:cs typeface="Arial"/>
                <a:sym typeface="Arial"/>
              </a:rPr>
              <a:t>mature individuals, have excellent interpersonal and communication skills, normally in management positions with democratic approach that includes open communication</a:t>
            </a:r>
            <a:endParaRPr b="0" i="0" sz="1200" u="none" cap="none" strike="noStrike">
              <a:solidFill>
                <a:srgbClr val="000000"/>
              </a:solidFill>
              <a:latin typeface="Arial"/>
              <a:ea typeface="Arial"/>
              <a:cs typeface="Arial"/>
              <a:sym typeface="Arial"/>
            </a:endParaRPr>
          </a:p>
        </p:txBody>
      </p:sp>
      <p:sp>
        <p:nvSpPr>
          <p:cNvPr id="430" name="Google Shape;430;p16"/>
          <p:cNvSpPr txBox="1"/>
          <p:nvPr/>
        </p:nvSpPr>
        <p:spPr>
          <a:xfrm>
            <a:off x="367091" y="2083583"/>
            <a:ext cx="1871228"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SP</a:t>
            </a:r>
            <a:r>
              <a:rPr b="0" i="0" lang="en-US" sz="1200" u="none" cap="none" strike="noStrike">
                <a:solidFill>
                  <a:srgbClr val="000000"/>
                </a:solidFill>
                <a:latin typeface="Arial"/>
                <a:ea typeface="Arial"/>
                <a:cs typeface="Arial"/>
                <a:sym typeface="Arial"/>
              </a:rPr>
              <a:t> becomes very engaging and helpful when it comes to his field of expertise, will have no issue in sharing his knowledge with junior members who want to learn</a:t>
            </a:r>
            <a:endParaRPr b="0" i="0" sz="1200" u="none" cap="none" strike="noStrike">
              <a:solidFill>
                <a:srgbClr val="000000"/>
              </a:solidFill>
              <a:latin typeface="Arial"/>
              <a:ea typeface="Arial"/>
              <a:cs typeface="Arial"/>
              <a:sym typeface="Arial"/>
            </a:endParaRPr>
          </a:p>
        </p:txBody>
      </p:sp>
      <p:sp>
        <p:nvSpPr>
          <p:cNvPr id="431" name="Google Shape;431;p16"/>
          <p:cNvSpPr txBox="1"/>
          <p:nvPr/>
        </p:nvSpPr>
        <p:spPr>
          <a:xfrm>
            <a:off x="3482233" y="2083582"/>
            <a:ext cx="1761719"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IM</a:t>
            </a:r>
            <a:r>
              <a:rPr b="0" i="0" lang="en-US" sz="1200" u="none" cap="none" strike="noStrike">
                <a:solidFill>
                  <a:srgbClr val="000000"/>
                </a:solidFill>
                <a:latin typeface="Arial"/>
                <a:ea typeface="Arial"/>
                <a:cs typeface="Arial"/>
                <a:sym typeface="Arial"/>
              </a:rPr>
              <a:t> the backbones of organizations since they implement workable strategies to ensure the team completes tasks quickly and effectively</a:t>
            </a:r>
            <a:endParaRPr b="0" i="0" sz="1200" u="none" cap="none" strike="noStrike">
              <a:solidFill>
                <a:srgbClr val="000000"/>
              </a:solidFill>
              <a:latin typeface="Arial"/>
              <a:ea typeface="Arial"/>
              <a:cs typeface="Arial"/>
              <a:sym typeface="Arial"/>
            </a:endParaRPr>
          </a:p>
        </p:txBody>
      </p:sp>
      <p:sp>
        <p:nvSpPr>
          <p:cNvPr id="432" name="Google Shape;432;p16"/>
          <p:cNvSpPr txBox="1"/>
          <p:nvPr/>
        </p:nvSpPr>
        <p:spPr>
          <a:xfrm>
            <a:off x="6605053" y="2083582"/>
            <a:ext cx="187122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TW</a:t>
            </a:r>
            <a:r>
              <a:rPr b="0" i="0" lang="en-US" sz="1200" u="none" cap="none" strike="noStrike">
                <a:solidFill>
                  <a:srgbClr val="000000"/>
                </a:solidFill>
                <a:latin typeface="Arial"/>
                <a:ea typeface="Arial"/>
                <a:cs typeface="Arial"/>
                <a:sym typeface="Arial"/>
              </a:rPr>
              <a:t> are adept at solving interpersonal issues within a team and also support members who may feel neglected</a:t>
            </a:r>
            <a:endParaRPr b="0" i="0" sz="1200" u="none" cap="none" strike="noStrike">
              <a:solidFill>
                <a:srgbClr val="000000"/>
              </a:solidFill>
              <a:latin typeface="Arial"/>
              <a:ea typeface="Arial"/>
              <a:cs typeface="Arial"/>
              <a:sym typeface="Arial"/>
            </a:endParaRPr>
          </a:p>
        </p:txBody>
      </p:sp>
      <p:sp>
        <p:nvSpPr>
          <p:cNvPr id="433" name="Google Shape;433;p16"/>
          <p:cNvSpPr txBox="1"/>
          <p:nvPr/>
        </p:nvSpPr>
        <p:spPr>
          <a:xfrm>
            <a:off x="2137499" y="5298880"/>
            <a:ext cx="2689469" cy="307777"/>
          </a:xfrm>
          <a:prstGeom prst="rect">
            <a:avLst/>
          </a:prstGeom>
          <a:solidFill>
            <a:srgbClr val="E36C0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Level 5: Team Roles</a:t>
            </a:r>
            <a:endParaRPr b="0" i="0" sz="1400" u="none" cap="none" strike="noStrike">
              <a:solidFill>
                <a:schemeClr val="lt1"/>
              </a:solidFill>
              <a:latin typeface="Arial"/>
              <a:ea typeface="Arial"/>
              <a:cs typeface="Arial"/>
              <a:sym typeface="Arial"/>
            </a:endParaRPr>
          </a:p>
        </p:txBody>
      </p:sp>
      <p:sp>
        <p:nvSpPr>
          <p:cNvPr id="434" name="Google Shape;434;p16"/>
          <p:cNvSpPr txBox="1"/>
          <p:nvPr/>
        </p:nvSpPr>
        <p:spPr>
          <a:xfrm>
            <a:off x="375780" y="450937"/>
            <a:ext cx="176171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ME</a:t>
            </a:r>
            <a:r>
              <a:rPr b="0" i="0" lang="en-US" sz="1200" u="none" cap="none" strike="noStrike">
                <a:solidFill>
                  <a:srgbClr val="000000"/>
                </a:solidFill>
                <a:latin typeface="Arial"/>
                <a:ea typeface="Arial"/>
                <a:cs typeface="Arial"/>
                <a:sym typeface="Arial"/>
              </a:rPr>
              <a:t> works best when challenges arise that require advanced analytical ability and astute problem-solving. He has the ability to consistently make effective decisions.</a:t>
            </a:r>
            <a:endParaRPr b="0" i="0" sz="1200" u="none" cap="none" strike="noStrike">
              <a:solidFill>
                <a:srgbClr val="000000"/>
              </a:solidFill>
              <a:latin typeface="Arial"/>
              <a:ea typeface="Arial"/>
              <a:cs typeface="Arial"/>
              <a:sym typeface="Arial"/>
            </a:endParaRPr>
          </a:p>
        </p:txBody>
      </p:sp>
      <p:sp>
        <p:nvSpPr>
          <p:cNvPr id="435" name="Google Shape;435;p16"/>
          <p:cNvSpPr txBox="1"/>
          <p:nvPr/>
        </p:nvSpPr>
        <p:spPr>
          <a:xfrm>
            <a:off x="375780" y="3625067"/>
            <a:ext cx="1761719"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PL</a:t>
            </a:r>
            <a:r>
              <a:rPr b="0" i="0" lang="en-US" sz="1200" u="none" cap="none" strike="noStrike">
                <a:solidFill>
                  <a:srgbClr val="000000"/>
                </a:solidFill>
                <a:latin typeface="Arial"/>
                <a:ea typeface="Arial"/>
                <a:cs typeface="Arial"/>
                <a:sym typeface="Arial"/>
              </a:rPr>
              <a:t>  may not fit into the traditional concept of how a team member should act, but is the team members who bring about growth and progress</a:t>
            </a:r>
            <a:endParaRPr b="0" i="0" sz="1200" u="none" cap="none" strike="noStrike">
              <a:solidFill>
                <a:srgbClr val="000000"/>
              </a:solidFill>
              <a:latin typeface="Arial"/>
              <a:ea typeface="Arial"/>
              <a:cs typeface="Arial"/>
              <a:sym typeface="Arial"/>
            </a:endParaRPr>
          </a:p>
        </p:txBody>
      </p:sp>
      <p:sp>
        <p:nvSpPr>
          <p:cNvPr id="436" name="Google Shape;436;p16"/>
          <p:cNvSpPr txBox="1"/>
          <p:nvPr/>
        </p:nvSpPr>
        <p:spPr>
          <a:xfrm>
            <a:off x="3468698" y="3661880"/>
            <a:ext cx="176171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FI</a:t>
            </a:r>
            <a:r>
              <a:rPr b="0" i="0" lang="en-US" sz="1200" u="none" cap="none" strike="noStrike">
                <a:solidFill>
                  <a:srgbClr val="000000"/>
                </a:solidFill>
                <a:latin typeface="Arial"/>
                <a:ea typeface="Arial"/>
                <a:cs typeface="Arial"/>
                <a:sym typeface="Arial"/>
              </a:rPr>
              <a:t> ensure that teams produce high-quality work, especially valuable in work environments where precision and adherence to deadlines are essential</a:t>
            </a:r>
            <a:endParaRPr b="0" i="0" sz="1200" u="none" cap="none" strike="noStrike">
              <a:solidFill>
                <a:srgbClr val="000000"/>
              </a:solidFill>
              <a:latin typeface="Arial"/>
              <a:ea typeface="Arial"/>
              <a:cs typeface="Arial"/>
              <a:sym typeface="Arial"/>
            </a:endParaRPr>
          </a:p>
        </p:txBody>
      </p:sp>
      <p:sp>
        <p:nvSpPr>
          <p:cNvPr id="437" name="Google Shape;437;p16"/>
          <p:cNvSpPr txBox="1"/>
          <p:nvPr/>
        </p:nvSpPr>
        <p:spPr>
          <a:xfrm>
            <a:off x="6586771" y="3627990"/>
            <a:ext cx="199842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RI</a:t>
            </a:r>
            <a:r>
              <a:rPr b="0" i="0" lang="en-US" sz="1200" u="none" cap="none" strike="noStrike">
                <a:solidFill>
                  <a:srgbClr val="000000"/>
                </a:solidFill>
                <a:latin typeface="Arial"/>
                <a:ea typeface="Arial"/>
                <a:cs typeface="Arial"/>
                <a:sym typeface="Arial"/>
              </a:rPr>
              <a:t> outgoing personalities, good at making new business contacts and carrying out subsequent negotiations; also talented at finding new ideas and opportunities and bringing these back to the team.</a:t>
            </a:r>
            <a:endParaRPr b="0" i="0" sz="1200" u="none" cap="none" strike="noStrike">
              <a:solidFill>
                <a:srgbClr val="000000"/>
              </a:solidFill>
              <a:latin typeface="Arial"/>
              <a:ea typeface="Arial"/>
              <a:cs typeface="Arial"/>
              <a:sym typeface="Arial"/>
            </a:endParaRPr>
          </a:p>
        </p:txBody>
      </p:sp>
      <p:sp>
        <p:nvSpPr>
          <p:cNvPr id="438" name="Google Shape;438;p16"/>
          <p:cNvSpPr txBox="1"/>
          <p:nvPr/>
        </p:nvSpPr>
        <p:spPr>
          <a:xfrm>
            <a:off x="375779" y="62139"/>
            <a:ext cx="9281788" cy="307777"/>
          </a:xfrm>
          <a:prstGeom prst="rect">
            <a:avLst/>
          </a:prstGeom>
          <a:solidFill>
            <a:srgbClr val="E36C0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The 9 Belbin’s Team Roles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17"/>
          <p:cNvSpPr txBox="1"/>
          <p:nvPr>
            <p:ph type="title"/>
          </p:nvPr>
        </p:nvSpPr>
        <p:spPr>
          <a:xfrm>
            <a:off x="20956" y="45275"/>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Results</a:t>
            </a:r>
            <a:endParaRPr/>
          </a:p>
        </p:txBody>
      </p:sp>
      <p:sp>
        <p:nvSpPr>
          <p:cNvPr id="444" name="Google Shape;444;p17"/>
          <p:cNvSpPr txBox="1"/>
          <p:nvPr>
            <p:ph idx="1" type="body"/>
          </p:nvPr>
        </p:nvSpPr>
        <p:spPr>
          <a:xfrm>
            <a:off x="2473777" y="274320"/>
            <a:ext cx="7176325" cy="4331970"/>
          </a:xfrm>
          <a:prstGeom prst="rect">
            <a:avLst/>
          </a:prstGeom>
          <a:noFill/>
          <a:ln>
            <a:noFill/>
          </a:ln>
        </p:spPr>
        <p:txBody>
          <a:bodyPr anchorCtr="0" anchor="t" bIns="0" lIns="0" spcFirstLastPara="1" rIns="0" wrap="square" tIns="0">
            <a:normAutofit fontScale="92500"/>
          </a:bodyPr>
          <a:lstStyle/>
          <a:p>
            <a:pPr indent="-342900" lvl="0" marL="457200" rtl="0" algn="l">
              <a:lnSpc>
                <a:spcPct val="150000"/>
              </a:lnSpc>
              <a:spcBef>
                <a:spcPts val="1000"/>
              </a:spcBef>
              <a:spcAft>
                <a:spcPts val="0"/>
              </a:spcAft>
              <a:buSzPct val="81081"/>
              <a:buChar char="•"/>
            </a:pPr>
            <a:r>
              <a:rPr lang="en-US" sz="2400"/>
              <a:t>Now that you have a more clear idea about who you are and what your role could be within the team in a social enterprise, it is time to recruit the rest of the team members. </a:t>
            </a:r>
            <a:endParaRPr/>
          </a:p>
          <a:p>
            <a:pPr indent="-342900" lvl="0" marL="457200" rtl="0" algn="l">
              <a:lnSpc>
                <a:spcPct val="150000"/>
              </a:lnSpc>
              <a:spcBef>
                <a:spcPts val="1000"/>
              </a:spcBef>
              <a:spcAft>
                <a:spcPts val="0"/>
              </a:spcAft>
              <a:buSzPct val="81081"/>
              <a:buChar char="•"/>
            </a:pPr>
            <a:r>
              <a:rPr lang="en-US" sz="2400"/>
              <a:t>You need to enroll the right person in the right position</a:t>
            </a:r>
            <a:endParaRPr/>
          </a:p>
          <a:p>
            <a:pPr indent="-342900" lvl="0" marL="457200" rtl="0" algn="l">
              <a:lnSpc>
                <a:spcPct val="150000"/>
              </a:lnSpc>
              <a:spcBef>
                <a:spcPts val="1000"/>
              </a:spcBef>
              <a:spcAft>
                <a:spcPts val="0"/>
              </a:spcAft>
              <a:buSzPct val="81081"/>
              <a:buChar char="•"/>
            </a:pPr>
            <a:r>
              <a:rPr lang="en-US" sz="2400"/>
              <a:t>Work with your colleagues to create the appropriate “bait” questions</a:t>
            </a:r>
            <a:endParaRPr sz="2400"/>
          </a:p>
        </p:txBody>
      </p:sp>
      <p:pic>
        <p:nvPicPr>
          <p:cNvPr id="445" name="Google Shape;445;p17"/>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446" name="Google Shape;446;p17"/>
          <p:cNvPicPr preferRelativeResize="0"/>
          <p:nvPr/>
        </p:nvPicPr>
        <p:blipFill rotWithShape="1">
          <a:blip r:embed="rId4">
            <a:alphaModFix/>
          </a:blip>
          <a:srcRect b="0" l="0" r="0" t="0"/>
          <a:stretch/>
        </p:blipFill>
        <p:spPr>
          <a:xfrm rot="921965">
            <a:off x="598948" y="387214"/>
            <a:ext cx="1802314" cy="360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18"/>
          <p:cNvSpPr txBox="1"/>
          <p:nvPr>
            <p:ph type="title"/>
          </p:nvPr>
        </p:nvSpPr>
        <p:spPr>
          <a:xfrm>
            <a:off x="176212" y="389951"/>
            <a:ext cx="9728200" cy="415498"/>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SzPts val="1800"/>
              <a:buNone/>
            </a:pPr>
            <a:r>
              <a:rPr lang="en-US" sz="3000">
                <a:solidFill>
                  <a:srgbClr val="E36C09"/>
                </a:solidFill>
              </a:rPr>
              <a:t>Using Holland &amp; Belbin to gain an edge in Job Interviews</a:t>
            </a:r>
            <a:endParaRPr sz="3000">
              <a:solidFill>
                <a:srgbClr val="E36C09"/>
              </a:solidFill>
            </a:endParaRPr>
          </a:p>
        </p:txBody>
      </p:sp>
      <p:pic>
        <p:nvPicPr>
          <p:cNvPr id="452" name="Google Shape;452;p18"/>
          <p:cNvPicPr preferRelativeResize="0"/>
          <p:nvPr/>
        </p:nvPicPr>
        <p:blipFill rotWithShape="1">
          <a:blip r:embed="rId3">
            <a:alphaModFix/>
          </a:blip>
          <a:srcRect b="0" l="0" r="0" t="0"/>
          <a:stretch/>
        </p:blipFill>
        <p:spPr>
          <a:xfrm>
            <a:off x="1653935" y="4596460"/>
            <a:ext cx="1133954" cy="11766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19"/>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r>
              <a:rPr b="0" lang="en-US"/>
              <a:t>common teamwork interview questions</a:t>
            </a:r>
            <a:endParaRPr/>
          </a:p>
        </p:txBody>
      </p:sp>
      <p:sp>
        <p:nvSpPr>
          <p:cNvPr id="458" name="Google Shape;458;p19"/>
          <p:cNvSpPr txBox="1"/>
          <p:nvPr>
            <p:ph idx="1" type="body"/>
          </p:nvPr>
        </p:nvSpPr>
        <p:spPr>
          <a:xfrm>
            <a:off x="2400299" y="524874"/>
            <a:ext cx="7176325" cy="4331970"/>
          </a:xfrm>
          <a:prstGeom prst="rect">
            <a:avLst/>
          </a:prstGeom>
          <a:noFill/>
          <a:ln>
            <a:noFill/>
          </a:ln>
        </p:spPr>
        <p:txBody>
          <a:bodyPr anchorCtr="0" anchor="t" bIns="0" lIns="0" spcFirstLastPara="1" rIns="0" wrap="square" tIns="0">
            <a:normAutofit/>
          </a:bodyPr>
          <a:lstStyle/>
          <a:p>
            <a:pPr indent="-342900" lvl="0" marL="457200" rtl="0" algn="l">
              <a:lnSpc>
                <a:spcPct val="90000"/>
              </a:lnSpc>
              <a:spcBef>
                <a:spcPts val="1000"/>
              </a:spcBef>
              <a:spcAft>
                <a:spcPts val="0"/>
              </a:spcAft>
              <a:buSzPts val="1800"/>
              <a:buFont typeface="Arial"/>
              <a:buAutoNum type="arabicPeriod"/>
            </a:pPr>
            <a:r>
              <a:rPr lang="en-US" sz="2400"/>
              <a:t>How do you feel about working in a team?</a:t>
            </a:r>
            <a:endParaRPr/>
          </a:p>
          <a:p>
            <a:pPr indent="-342900" lvl="0" marL="457200" rtl="0" algn="l">
              <a:lnSpc>
                <a:spcPct val="90000"/>
              </a:lnSpc>
              <a:spcBef>
                <a:spcPts val="1000"/>
              </a:spcBef>
              <a:spcAft>
                <a:spcPts val="0"/>
              </a:spcAft>
              <a:buSzPts val="1800"/>
              <a:buFont typeface="Arial"/>
              <a:buAutoNum type="arabicPeriod"/>
            </a:pPr>
            <a:r>
              <a:rPr lang="en-US" sz="2400"/>
              <a:t>What makes good teamwork?</a:t>
            </a:r>
            <a:endParaRPr/>
          </a:p>
          <a:p>
            <a:pPr indent="-342900" lvl="0" marL="457200" rtl="0" algn="l">
              <a:lnSpc>
                <a:spcPct val="90000"/>
              </a:lnSpc>
              <a:spcBef>
                <a:spcPts val="1000"/>
              </a:spcBef>
              <a:spcAft>
                <a:spcPts val="0"/>
              </a:spcAft>
              <a:buSzPts val="1800"/>
              <a:buFont typeface="Arial"/>
              <a:buAutoNum type="arabicPeriod"/>
            </a:pPr>
            <a:r>
              <a:rPr lang="en-US" sz="2400"/>
              <a:t>What skills do you bring to a team?</a:t>
            </a:r>
            <a:endParaRPr/>
          </a:p>
          <a:p>
            <a:pPr indent="-342900" lvl="0" marL="457200" rtl="0" algn="l">
              <a:lnSpc>
                <a:spcPct val="90000"/>
              </a:lnSpc>
              <a:spcBef>
                <a:spcPts val="1000"/>
              </a:spcBef>
              <a:spcAft>
                <a:spcPts val="0"/>
              </a:spcAft>
              <a:buSzPts val="1800"/>
              <a:buFont typeface="Arial"/>
              <a:buAutoNum type="arabicPeriod"/>
            </a:pPr>
            <a:r>
              <a:rPr lang="en-US" sz="2400"/>
              <a:t>How do you feel about working with a colleague you don’t like?</a:t>
            </a:r>
            <a:endParaRPr/>
          </a:p>
          <a:p>
            <a:pPr indent="-342900" lvl="0" marL="457200" rtl="0" algn="l">
              <a:lnSpc>
                <a:spcPct val="90000"/>
              </a:lnSpc>
              <a:spcBef>
                <a:spcPts val="1000"/>
              </a:spcBef>
              <a:spcAft>
                <a:spcPts val="0"/>
              </a:spcAft>
              <a:buSzPts val="1800"/>
              <a:buFont typeface="Arial"/>
              <a:buAutoNum type="arabicPeriod"/>
            </a:pPr>
            <a:r>
              <a:rPr lang="en-US" sz="2400"/>
              <a:t>Give an example where a team project failed?</a:t>
            </a:r>
            <a:endParaRPr/>
          </a:p>
          <a:p>
            <a:pPr indent="-342900" lvl="0" marL="457200" rtl="0" algn="l">
              <a:lnSpc>
                <a:spcPct val="90000"/>
              </a:lnSpc>
              <a:spcBef>
                <a:spcPts val="1000"/>
              </a:spcBef>
              <a:spcAft>
                <a:spcPts val="0"/>
              </a:spcAft>
              <a:buSzPts val="1800"/>
              <a:buFont typeface="Arial"/>
              <a:buAutoNum type="arabicPeriod"/>
            </a:pPr>
            <a:r>
              <a:rPr lang="en-US" sz="2400"/>
              <a:t>How do you keep a team motivated?</a:t>
            </a:r>
            <a:endParaRPr/>
          </a:p>
          <a:p>
            <a:pPr indent="-342900" lvl="0" marL="457200" rtl="0" algn="l">
              <a:lnSpc>
                <a:spcPct val="90000"/>
              </a:lnSpc>
              <a:spcBef>
                <a:spcPts val="1000"/>
              </a:spcBef>
              <a:spcAft>
                <a:spcPts val="0"/>
              </a:spcAft>
              <a:buSzPts val="1800"/>
              <a:buFont typeface="Arial"/>
              <a:buAutoNum type="arabicPeriod"/>
            </a:pPr>
            <a:r>
              <a:rPr lang="en-US" sz="2400"/>
              <a:t>Tell me about a rewarding team experience</a:t>
            </a:r>
            <a:endParaRPr/>
          </a:p>
          <a:p>
            <a:pPr indent="-342900" lvl="0" marL="457200" rtl="0" algn="l">
              <a:lnSpc>
                <a:spcPct val="90000"/>
              </a:lnSpc>
              <a:spcBef>
                <a:spcPts val="1000"/>
              </a:spcBef>
              <a:spcAft>
                <a:spcPts val="0"/>
              </a:spcAft>
              <a:buSzPts val="1800"/>
              <a:buFont typeface="Arial"/>
              <a:buAutoNum type="arabicPeriod"/>
            </a:pPr>
            <a:r>
              <a:rPr lang="en-US" sz="2400"/>
              <a:t>How do you give feedback to team members?</a:t>
            </a:r>
            <a:endParaRPr/>
          </a:p>
          <a:p>
            <a:pPr indent="0" lvl="0" marL="114300" rtl="0" algn="l">
              <a:lnSpc>
                <a:spcPct val="90000"/>
              </a:lnSpc>
              <a:spcBef>
                <a:spcPts val="1000"/>
              </a:spcBef>
              <a:spcAft>
                <a:spcPts val="0"/>
              </a:spcAft>
              <a:buSzPts val="1800"/>
              <a:buNone/>
            </a:pPr>
            <a:r>
              <a:t/>
            </a:r>
            <a:endParaRPr sz="2400"/>
          </a:p>
        </p:txBody>
      </p:sp>
      <p:sp>
        <p:nvSpPr>
          <p:cNvPr id="459" name="Google Shape;459;p19"/>
          <p:cNvSpPr txBox="1"/>
          <p:nvPr/>
        </p:nvSpPr>
        <p:spPr>
          <a:xfrm>
            <a:off x="3626589" y="4702956"/>
            <a:ext cx="64540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400" u="none" cap="none" strike="noStrike">
                <a:solidFill>
                  <a:srgbClr val="000000"/>
                </a:solidFill>
                <a:latin typeface="Arial"/>
                <a:ea typeface="Arial"/>
                <a:cs typeface="Arial"/>
                <a:sym typeface="Arial"/>
              </a:rPr>
              <a:t>https://www.glassdoor.co.uk/blog/common-teamwork-interview-questions/</a:t>
            </a:r>
            <a:endParaRPr b="0" i="1" sz="1400" u="none" cap="none" strike="noStrike">
              <a:solidFill>
                <a:srgbClr val="000000"/>
              </a:solidFill>
              <a:latin typeface="Arial"/>
              <a:ea typeface="Arial"/>
              <a:cs typeface="Arial"/>
              <a:sym typeface="Arial"/>
            </a:endParaRPr>
          </a:p>
        </p:txBody>
      </p:sp>
      <p:pic>
        <p:nvPicPr>
          <p:cNvPr id="460" name="Google Shape;460;p19"/>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20"/>
          <p:cNvSpPr txBox="1"/>
          <p:nvPr>
            <p:ph idx="1" type="subTitle"/>
          </p:nvPr>
        </p:nvSpPr>
        <p:spPr>
          <a:xfrm>
            <a:off x="1682359" y="3477765"/>
            <a:ext cx="6715905" cy="1142877"/>
          </a:xfrm>
          <a:prstGeom prst="rect">
            <a:avLst/>
          </a:prstGeom>
          <a:noFill/>
          <a:ln>
            <a:noFill/>
          </a:ln>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lang="en-US" sz="3200">
                <a:solidFill>
                  <a:srgbClr val="00A8D6"/>
                </a:solidFill>
                <a:latin typeface="Arial"/>
                <a:ea typeface="Arial"/>
                <a:cs typeface="Arial"/>
                <a:sym typeface="Arial"/>
              </a:rPr>
              <a:t>How to use the game </a:t>
            </a:r>
            <a:endParaRPr/>
          </a:p>
          <a:p>
            <a:pPr indent="0" lvl="0" marL="50800" rtl="0" algn="ctr">
              <a:lnSpc>
                <a:spcPct val="90000"/>
              </a:lnSpc>
              <a:spcBef>
                <a:spcPts val="1000"/>
              </a:spcBef>
              <a:spcAft>
                <a:spcPts val="0"/>
              </a:spcAft>
              <a:buSzPts val="1800"/>
              <a:buNone/>
            </a:pPr>
            <a:r>
              <a:rPr lang="en-US" sz="3200">
                <a:solidFill>
                  <a:srgbClr val="00A8D6"/>
                </a:solidFill>
                <a:latin typeface="Arial"/>
                <a:ea typeface="Arial"/>
                <a:cs typeface="Arial"/>
                <a:sym typeface="Arial"/>
              </a:rPr>
              <a:t>in group meetings with young people </a:t>
            </a:r>
            <a:endParaRPr sz="3200">
              <a:solidFill>
                <a:srgbClr val="00A8D6"/>
              </a:solidFill>
            </a:endParaRPr>
          </a:p>
        </p:txBody>
      </p:sp>
      <p:pic>
        <p:nvPicPr>
          <p:cNvPr id="466" name="Google Shape;466;p20"/>
          <p:cNvPicPr preferRelativeResize="0"/>
          <p:nvPr/>
        </p:nvPicPr>
        <p:blipFill rotWithShape="1">
          <a:blip r:embed="rId3">
            <a:alphaModFix/>
          </a:blip>
          <a:srcRect b="69607" l="0" r="0" t="14"/>
          <a:stretch/>
        </p:blipFill>
        <p:spPr>
          <a:xfrm>
            <a:off x="3371850" y="276788"/>
            <a:ext cx="6446519" cy="2661358"/>
          </a:xfrm>
          <a:prstGeom prst="rect">
            <a:avLst/>
          </a:prstGeom>
          <a:noFill/>
          <a:ln>
            <a:noFill/>
          </a:ln>
        </p:spPr>
      </p:pic>
      <p:pic>
        <p:nvPicPr>
          <p:cNvPr id="467" name="Google Shape;467;p20"/>
          <p:cNvPicPr preferRelativeResize="0"/>
          <p:nvPr/>
        </p:nvPicPr>
        <p:blipFill rotWithShape="1">
          <a:blip r:embed="rId4">
            <a:alphaModFix/>
          </a:blip>
          <a:srcRect b="0" l="0" r="0" t="0"/>
          <a:stretch/>
        </p:blipFill>
        <p:spPr>
          <a:xfrm>
            <a:off x="262256" y="276788"/>
            <a:ext cx="2785293" cy="266135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1"/>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Level 1-</a:t>
            </a:r>
            <a:br>
              <a:rPr b="1" lang="en-US" sz="1800">
                <a:latin typeface="Arial"/>
                <a:ea typeface="Arial"/>
                <a:cs typeface="Arial"/>
                <a:sym typeface="Arial"/>
              </a:rPr>
            </a:br>
            <a:r>
              <a:rPr lang="en-US" sz="1800">
                <a:latin typeface="Arial"/>
                <a:ea typeface="Arial"/>
                <a:cs typeface="Arial"/>
                <a:sym typeface="Arial"/>
              </a:rPr>
              <a:t>Analyze and understand the problem</a:t>
            </a:r>
            <a:br>
              <a:rPr lang="en-US" sz="1800">
                <a:latin typeface="Arial"/>
                <a:ea typeface="Arial"/>
                <a:cs typeface="Arial"/>
                <a:sym typeface="Arial"/>
              </a:rPr>
            </a:br>
            <a:br>
              <a:rPr lang="en-US" sz="1800">
                <a:latin typeface="Arial"/>
                <a:ea typeface="Arial"/>
                <a:cs typeface="Arial"/>
                <a:sym typeface="Arial"/>
              </a:rPr>
            </a:br>
            <a:r>
              <a:rPr lang="en-US" sz="1800">
                <a:latin typeface="Arial"/>
                <a:ea typeface="Arial"/>
                <a:cs typeface="Arial"/>
                <a:sym typeface="Arial"/>
              </a:rPr>
              <a:t>“</a:t>
            </a:r>
            <a:r>
              <a:rPr b="1" lang="en-US" sz="1800">
                <a:latin typeface="Arial"/>
                <a:ea typeface="Arial"/>
                <a:cs typeface="Arial"/>
                <a:sym typeface="Arial"/>
              </a:rPr>
              <a:t>Why Why tree”</a:t>
            </a:r>
            <a:endParaRPr b="1"/>
          </a:p>
        </p:txBody>
      </p:sp>
      <p:sp>
        <p:nvSpPr>
          <p:cNvPr id="473" name="Google Shape;473;p21"/>
          <p:cNvSpPr txBox="1"/>
          <p:nvPr>
            <p:ph idx="1" type="body"/>
          </p:nvPr>
        </p:nvSpPr>
        <p:spPr>
          <a:xfrm>
            <a:off x="3350760" y="530679"/>
            <a:ext cx="6225864" cy="4475661"/>
          </a:xfrm>
          <a:prstGeom prst="rect">
            <a:avLst/>
          </a:prstGeom>
          <a:noFill/>
          <a:ln>
            <a:noFill/>
          </a:ln>
        </p:spPr>
        <p:txBody>
          <a:bodyPr anchorCtr="0" anchor="t" bIns="0" lIns="0" spcFirstLastPara="1" rIns="0" wrap="square" tIns="0">
            <a:normAutofit/>
          </a:bodyPr>
          <a:lstStyle/>
          <a:p>
            <a:pPr indent="0" lvl="0" marL="114300" rtl="0" algn="l">
              <a:lnSpc>
                <a:spcPct val="90000"/>
              </a:lnSpc>
              <a:spcBef>
                <a:spcPts val="1000"/>
              </a:spcBef>
              <a:spcAft>
                <a:spcPts val="0"/>
              </a:spcAft>
              <a:buSzPts val="1800"/>
              <a:buNone/>
            </a:pPr>
            <a:r>
              <a:rPr b="1" lang="en-US" sz="2800"/>
              <a:t>Problem and Solution Tree</a:t>
            </a:r>
            <a:endParaRPr/>
          </a:p>
          <a:p>
            <a:pPr indent="-342900" lvl="0" marL="457200" rtl="0" algn="l">
              <a:lnSpc>
                <a:spcPct val="107000"/>
              </a:lnSpc>
              <a:spcBef>
                <a:spcPts val="1000"/>
              </a:spcBef>
              <a:spcAft>
                <a:spcPts val="0"/>
              </a:spcAft>
              <a:buSzPts val="1800"/>
              <a:buChar char="•"/>
            </a:pPr>
            <a:r>
              <a:rPr lang="en-US" sz="2800">
                <a:latin typeface="Calibri"/>
                <a:ea typeface="Calibri"/>
                <a:cs typeface="Calibri"/>
                <a:sym typeface="Calibri"/>
              </a:rPr>
              <a:t>is similar to mind map</a:t>
            </a:r>
            <a:endParaRPr/>
          </a:p>
          <a:p>
            <a:pPr indent="-342900" lvl="0" marL="457200" rtl="0" algn="l">
              <a:lnSpc>
                <a:spcPct val="107000"/>
              </a:lnSpc>
              <a:spcBef>
                <a:spcPts val="1800"/>
              </a:spcBef>
              <a:spcAft>
                <a:spcPts val="0"/>
              </a:spcAft>
              <a:buSzPts val="1800"/>
              <a:buChar char="•"/>
            </a:pPr>
            <a:r>
              <a:rPr lang="en-US" sz="2800">
                <a:latin typeface="Calibri"/>
                <a:ea typeface="Calibri"/>
                <a:cs typeface="Calibri"/>
                <a:sym typeface="Calibri"/>
              </a:rPr>
              <a:t>is used by community organizations to understand community problems, and develop solutions.  </a:t>
            </a:r>
            <a:endParaRPr/>
          </a:p>
          <a:p>
            <a:pPr indent="-342900" lvl="0" marL="457200" rtl="0" algn="l">
              <a:lnSpc>
                <a:spcPct val="107000"/>
              </a:lnSpc>
              <a:spcBef>
                <a:spcPts val="1800"/>
              </a:spcBef>
              <a:spcAft>
                <a:spcPts val="0"/>
              </a:spcAft>
              <a:buSzPts val="1800"/>
              <a:buChar char="•"/>
            </a:pPr>
            <a:r>
              <a:rPr lang="en-US" sz="2800">
                <a:latin typeface="Calibri"/>
                <a:ea typeface="Calibri"/>
                <a:cs typeface="Calibri"/>
                <a:sym typeface="Calibri"/>
              </a:rPr>
              <a:t>We will use Problem and Solution Trees to become active global </a:t>
            </a:r>
            <a:r>
              <a:rPr lang="en-US" sz="2800"/>
              <a:t>citizens, plan actions to make change!</a:t>
            </a:r>
            <a:endParaRPr sz="2800">
              <a:latin typeface="Calibri"/>
              <a:ea typeface="Calibri"/>
              <a:cs typeface="Calibri"/>
              <a:sym typeface="Calibri"/>
            </a:endParaRPr>
          </a:p>
          <a:p>
            <a:pPr indent="0" lvl="0" marL="114300" rtl="0" algn="l">
              <a:lnSpc>
                <a:spcPct val="90000"/>
              </a:lnSpc>
              <a:spcBef>
                <a:spcPts val="1800"/>
              </a:spcBef>
              <a:spcAft>
                <a:spcPts val="0"/>
              </a:spcAft>
              <a:buSzPts val="1800"/>
              <a:buNone/>
            </a:pPr>
            <a:r>
              <a:t/>
            </a:r>
            <a:endParaRPr/>
          </a:p>
        </p:txBody>
      </p:sp>
      <p:pic>
        <p:nvPicPr>
          <p:cNvPr id="474" name="Google Shape;474;p21"/>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475" name="Google Shape;475;p21"/>
          <p:cNvPicPr preferRelativeResize="0"/>
          <p:nvPr/>
        </p:nvPicPr>
        <p:blipFill rotWithShape="1">
          <a:blip r:embed="rId4">
            <a:alphaModFix/>
          </a:blip>
          <a:srcRect b="0" l="0" r="0" t="0"/>
          <a:stretch/>
        </p:blipFill>
        <p:spPr>
          <a:xfrm rot="-927472">
            <a:off x="1552340" y="465728"/>
            <a:ext cx="1800000" cy="3600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22"/>
          <p:cNvSpPr txBox="1"/>
          <p:nvPr>
            <p:ph type="title"/>
          </p:nvPr>
        </p:nvSpPr>
        <p:spPr>
          <a:xfrm>
            <a:off x="2363699" y="335470"/>
            <a:ext cx="6388300" cy="682238"/>
          </a:xfrm>
          <a:prstGeom prst="rect">
            <a:avLst/>
          </a:prstGeom>
          <a:noFill/>
          <a:ln>
            <a:noFill/>
          </a:ln>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b="1" lang="en-US" sz="4000">
                <a:solidFill>
                  <a:srgbClr val="002060"/>
                </a:solidFill>
                <a:latin typeface="Arial"/>
                <a:ea typeface="Arial"/>
                <a:cs typeface="Arial"/>
                <a:sym typeface="Arial"/>
              </a:rPr>
              <a:t>Problem or “Why – Why” Tree</a:t>
            </a:r>
            <a:endParaRPr b="1" sz="4000">
              <a:solidFill>
                <a:srgbClr val="002060"/>
              </a:solidFill>
            </a:endParaRPr>
          </a:p>
        </p:txBody>
      </p:sp>
      <p:grpSp>
        <p:nvGrpSpPr>
          <p:cNvPr id="482" name="Google Shape;482;p22"/>
          <p:cNvGrpSpPr/>
          <p:nvPr/>
        </p:nvGrpSpPr>
        <p:grpSpPr>
          <a:xfrm>
            <a:off x="-425898" y="676589"/>
            <a:ext cx="3587185" cy="4470737"/>
            <a:chOff x="1057893" y="849747"/>
            <a:chExt cx="4194472" cy="5800887"/>
          </a:xfrm>
        </p:grpSpPr>
        <p:pic>
          <p:nvPicPr>
            <p:cNvPr id="483" name="Google Shape;483;p22"/>
            <p:cNvPicPr preferRelativeResize="0"/>
            <p:nvPr/>
          </p:nvPicPr>
          <p:blipFill rotWithShape="1">
            <a:blip r:embed="rId3">
              <a:alphaModFix/>
            </a:blip>
            <a:srcRect b="19869" l="3724" r="0" t="0"/>
            <a:stretch/>
          </p:blipFill>
          <p:spPr>
            <a:xfrm>
              <a:off x="1160214" y="849747"/>
              <a:ext cx="4068401" cy="3766319"/>
            </a:xfrm>
            <a:prstGeom prst="rect">
              <a:avLst/>
            </a:prstGeom>
            <a:noFill/>
            <a:ln>
              <a:noFill/>
            </a:ln>
          </p:spPr>
        </p:pic>
        <p:pic>
          <p:nvPicPr>
            <p:cNvPr id="484" name="Google Shape;484;p22"/>
            <p:cNvPicPr preferRelativeResize="0"/>
            <p:nvPr/>
          </p:nvPicPr>
          <p:blipFill rotWithShape="1">
            <a:blip r:embed="rId3">
              <a:alphaModFix/>
            </a:blip>
            <a:srcRect b="0" l="3724" r="0" t="74535"/>
            <a:stretch/>
          </p:blipFill>
          <p:spPr>
            <a:xfrm>
              <a:off x="1057893" y="4616065"/>
              <a:ext cx="4194472" cy="2034569"/>
            </a:xfrm>
            <a:prstGeom prst="rect">
              <a:avLst/>
            </a:prstGeom>
            <a:noFill/>
            <a:ln>
              <a:noFill/>
            </a:ln>
          </p:spPr>
        </p:pic>
      </p:grpSp>
      <p:sp>
        <p:nvSpPr>
          <p:cNvPr id="485" name="Google Shape;485;p22"/>
          <p:cNvSpPr txBox="1"/>
          <p:nvPr/>
        </p:nvSpPr>
        <p:spPr>
          <a:xfrm>
            <a:off x="1160110" y="1920937"/>
            <a:ext cx="2407177" cy="29423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Effects</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Core Problem</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Causes</a:t>
            </a:r>
            <a:endParaRPr b="1" i="0" sz="2315" u="none" cap="none" strike="noStrike">
              <a:solidFill>
                <a:srgbClr val="C00000"/>
              </a:solidFill>
              <a:latin typeface="Calibri"/>
              <a:ea typeface="Calibri"/>
              <a:cs typeface="Calibri"/>
              <a:sym typeface="Calibri"/>
            </a:endParaRPr>
          </a:p>
        </p:txBody>
      </p:sp>
      <p:sp>
        <p:nvSpPr>
          <p:cNvPr id="486" name="Google Shape;486;p22"/>
          <p:cNvSpPr txBox="1"/>
          <p:nvPr/>
        </p:nvSpPr>
        <p:spPr>
          <a:xfrm>
            <a:off x="4090414" y="1920937"/>
            <a:ext cx="5657850"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What negative effects does this problem have?</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What is the main problem that you notice in your community?</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What are the ‘root causes’ of this problem?</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85"/>
                                        </p:tgtEl>
                                        <p:attrNameLst>
                                          <p:attrName>style.visibility</p:attrName>
                                        </p:attrNameLst>
                                      </p:cBhvr>
                                      <p:to>
                                        <p:strVal val="visible"/>
                                      </p:to>
                                    </p:set>
                                    <p:anim calcmode="lin" valueType="num">
                                      <p:cBhvr additive="base">
                                        <p:cTn dur="500"/>
                                        <p:tgtEl>
                                          <p:spTgt spid="48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xEl>
                                              <p:pRg end="0" st="0"/>
                                            </p:txEl>
                                          </p:spTgt>
                                        </p:tgtEl>
                                        <p:attrNameLst>
                                          <p:attrName>style.visibility</p:attrName>
                                        </p:attrNameLst>
                                      </p:cBhvr>
                                      <p:to>
                                        <p:strVal val="visible"/>
                                      </p:to>
                                    </p:set>
                                    <p:animEffect filter="fade" transition="in">
                                      <p:cBhvr>
                                        <p:cTn dur="1000"/>
                                        <p:tgtEl>
                                          <p:spTgt spid="4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xEl>
                                              <p:pRg end="1" st="1"/>
                                            </p:txEl>
                                          </p:spTgt>
                                        </p:tgtEl>
                                        <p:attrNameLst>
                                          <p:attrName>style.visibility</p:attrName>
                                        </p:attrNameLst>
                                      </p:cBhvr>
                                      <p:to>
                                        <p:strVal val="visible"/>
                                      </p:to>
                                    </p:set>
                                    <p:animEffect filter="fade" transition="in">
                                      <p:cBhvr>
                                        <p:cTn dur="1000"/>
                                        <p:tgtEl>
                                          <p:spTgt spid="4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xEl>
                                              <p:pRg end="2" st="2"/>
                                            </p:txEl>
                                          </p:spTgt>
                                        </p:tgtEl>
                                        <p:attrNameLst>
                                          <p:attrName>style.visibility</p:attrName>
                                        </p:attrNameLst>
                                      </p:cBhvr>
                                      <p:to>
                                        <p:strVal val="visible"/>
                                      </p:to>
                                    </p:set>
                                    <p:animEffect filter="fade" transition="in">
                                      <p:cBhvr>
                                        <p:cTn dur="1000"/>
                                        <p:tgtEl>
                                          <p:spTgt spid="4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xEl>
                                              <p:pRg end="3" st="3"/>
                                            </p:txEl>
                                          </p:spTgt>
                                        </p:tgtEl>
                                        <p:attrNameLst>
                                          <p:attrName>style.visibility</p:attrName>
                                        </p:attrNameLst>
                                      </p:cBhvr>
                                      <p:to>
                                        <p:strVal val="visible"/>
                                      </p:to>
                                    </p:set>
                                    <p:animEffect filter="fade" transition="in">
                                      <p:cBhvr>
                                        <p:cTn dur="1000"/>
                                        <p:tgtEl>
                                          <p:spTgt spid="48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xEl>
                                              <p:pRg end="4" st="4"/>
                                            </p:txEl>
                                          </p:spTgt>
                                        </p:tgtEl>
                                        <p:attrNameLst>
                                          <p:attrName>style.visibility</p:attrName>
                                        </p:attrNameLst>
                                      </p:cBhvr>
                                      <p:to>
                                        <p:strVal val="visible"/>
                                      </p:to>
                                    </p:set>
                                    <p:animEffect filter="fade" transition="in">
                                      <p:cBhvr>
                                        <p:cTn dur="1000"/>
                                        <p:tgtEl>
                                          <p:spTgt spid="48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xEl>
                                              <p:pRg end="5" st="5"/>
                                            </p:txEl>
                                          </p:spTgt>
                                        </p:tgtEl>
                                        <p:attrNameLst>
                                          <p:attrName>style.visibility</p:attrName>
                                        </p:attrNameLst>
                                      </p:cBhvr>
                                      <p:to>
                                        <p:strVal val="visible"/>
                                      </p:to>
                                    </p:set>
                                    <p:animEffect filter="fade" transition="in">
                                      <p:cBhvr>
                                        <p:cTn dur="1000"/>
                                        <p:tgtEl>
                                          <p:spTgt spid="48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r>
              <a:rPr lang="en-US"/>
              <a:t>The Holland Theory RIASEC</a:t>
            </a:r>
            <a:endParaRPr/>
          </a:p>
        </p:txBody>
      </p:sp>
      <p:sp>
        <p:nvSpPr>
          <p:cNvPr id="327" name="Google Shape;327;p3"/>
          <p:cNvSpPr txBox="1"/>
          <p:nvPr>
            <p:ph idx="1" type="body"/>
          </p:nvPr>
        </p:nvSpPr>
        <p:spPr>
          <a:xfrm>
            <a:off x="2400299" y="518474"/>
            <a:ext cx="7176325" cy="4487866"/>
          </a:xfrm>
          <a:prstGeom prst="rect">
            <a:avLst/>
          </a:prstGeom>
          <a:noFill/>
          <a:ln>
            <a:noFill/>
          </a:ln>
        </p:spPr>
        <p:txBody>
          <a:bodyPr anchorCtr="0" anchor="t" bIns="0" lIns="0" spcFirstLastPara="1" rIns="0" wrap="square" tIns="0">
            <a:normAutofit lnSpcReduction="10000"/>
          </a:bodyPr>
          <a:lstStyle/>
          <a:p>
            <a:pPr indent="-342900" lvl="0" marL="457200" rtl="0" algn="l">
              <a:lnSpc>
                <a:spcPct val="100000"/>
              </a:lnSpc>
              <a:spcBef>
                <a:spcPts val="600"/>
              </a:spcBef>
              <a:spcAft>
                <a:spcPts val="0"/>
              </a:spcAft>
              <a:buSzPts val="1800"/>
              <a:buChar char="•"/>
            </a:pPr>
            <a:r>
              <a:rPr lang="en-US" sz="2000"/>
              <a:t>Holland asserts that people of the same personality type working together in a job create an environment that fits and rewards their type.</a:t>
            </a:r>
            <a:endParaRPr/>
          </a:p>
          <a:p>
            <a:pPr indent="-342900" lvl="0" marL="457200" rtl="0" algn="l">
              <a:lnSpc>
                <a:spcPct val="100000"/>
              </a:lnSpc>
              <a:spcBef>
                <a:spcPts val="1200"/>
              </a:spcBef>
              <a:spcAft>
                <a:spcPts val="0"/>
              </a:spcAft>
              <a:buSzPts val="1800"/>
              <a:buChar char="•"/>
            </a:pPr>
            <a:r>
              <a:rPr lang="en-US" sz="2000"/>
              <a:t>Within this theory there are six basic types of </a:t>
            </a:r>
            <a:r>
              <a:rPr i="1" lang="en-US" sz="2000"/>
              <a:t>work environment</a:t>
            </a:r>
            <a:r>
              <a:rPr lang="en-US" sz="2000"/>
              <a:t>, which correlate directly to the personality types. Holland emphasises that people who choose to work in an environment similar to their personality type are more likely to be successful and satisfied. This idea is important as it shows Holland’s theory can be flexible, incorporating combination types.</a:t>
            </a:r>
            <a:endParaRPr/>
          </a:p>
          <a:p>
            <a:pPr indent="-342900" lvl="0" marL="457200" rtl="0" algn="l">
              <a:lnSpc>
                <a:spcPct val="100000"/>
              </a:lnSpc>
              <a:spcBef>
                <a:spcPts val="1200"/>
              </a:spcBef>
              <a:spcAft>
                <a:spcPts val="0"/>
              </a:spcAft>
              <a:buSzPts val="1800"/>
              <a:buChar char="•"/>
            </a:pPr>
            <a:r>
              <a:rPr lang="en-US" sz="2000"/>
              <a:t>Holland’s theory takes a problem-solving and cognitive approach to career planning. His model has been very influential in career counselling. It has been employed through popular assessment tools.</a:t>
            </a:r>
            <a:endParaRPr/>
          </a:p>
          <a:p>
            <a:pPr indent="-228600" lvl="0" marL="457200" rtl="0" algn="l">
              <a:lnSpc>
                <a:spcPct val="100000"/>
              </a:lnSpc>
              <a:spcBef>
                <a:spcPts val="1200"/>
              </a:spcBef>
              <a:spcAft>
                <a:spcPts val="600"/>
              </a:spcAft>
              <a:buSzPts val="1800"/>
              <a:buNone/>
            </a:pPr>
            <a:r>
              <a:t/>
            </a:r>
            <a:endParaRPr sz="2000"/>
          </a:p>
        </p:txBody>
      </p:sp>
      <p:pic>
        <p:nvPicPr>
          <p:cNvPr id="328" name="Google Shape;328;p3"/>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3"/>
          <p:cNvSpPr txBox="1"/>
          <p:nvPr>
            <p:ph type="title"/>
          </p:nvPr>
        </p:nvSpPr>
        <p:spPr>
          <a:xfrm>
            <a:off x="220574" y="136862"/>
            <a:ext cx="6388300" cy="571438"/>
          </a:xfrm>
          <a:prstGeom prst="rect">
            <a:avLst/>
          </a:prstGeom>
          <a:noFill/>
          <a:ln>
            <a:noFill/>
          </a:ln>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b="1" lang="en-US" sz="3200">
                <a:solidFill>
                  <a:srgbClr val="002060"/>
                </a:solidFill>
                <a:latin typeface="Arial"/>
                <a:ea typeface="Arial"/>
                <a:cs typeface="Arial"/>
                <a:sym typeface="Arial"/>
              </a:rPr>
              <a:t>Problem or “Why – Why” Tree</a:t>
            </a:r>
            <a:endParaRPr b="1" sz="3200">
              <a:solidFill>
                <a:srgbClr val="002060"/>
              </a:solidFill>
            </a:endParaRPr>
          </a:p>
        </p:txBody>
      </p:sp>
      <p:sp>
        <p:nvSpPr>
          <p:cNvPr id="493" name="Google Shape;493;p23"/>
          <p:cNvSpPr/>
          <p:nvPr/>
        </p:nvSpPr>
        <p:spPr>
          <a:xfrm>
            <a:off x="5586102" y="2539665"/>
            <a:ext cx="2714328" cy="666674"/>
          </a:xfrm>
          <a:prstGeom prst="rect">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984"/>
              <a:buFont typeface="Arial"/>
              <a:buNone/>
            </a:pPr>
            <a:r>
              <a:rPr b="0" i="0" lang="en-US" sz="1984" u="none" cap="none" strike="noStrike">
                <a:solidFill>
                  <a:srgbClr val="FFFFFF"/>
                </a:solidFill>
                <a:latin typeface="Calibri"/>
                <a:ea typeface="Calibri"/>
                <a:cs typeface="Calibri"/>
                <a:sym typeface="Calibri"/>
              </a:rPr>
              <a:t>e.</a:t>
            </a:r>
            <a:r>
              <a:rPr b="0" i="0" lang="en-US" sz="1984" u="none" cap="none" strike="noStrike">
                <a:solidFill>
                  <a:srgbClr val="FFFFFF"/>
                </a:solidFill>
                <a:latin typeface="Calibri"/>
                <a:ea typeface="Calibri"/>
                <a:cs typeface="Calibri"/>
                <a:sym typeface="Calibri"/>
              </a:rPr>
              <a:t>g. Teenagers don’t finish school</a:t>
            </a:r>
            <a:endParaRPr b="0" i="0" sz="1984" u="none" cap="none" strike="noStrike">
              <a:solidFill>
                <a:srgbClr val="FFFFFF"/>
              </a:solidFill>
              <a:latin typeface="Calibri"/>
              <a:ea typeface="Calibri"/>
              <a:cs typeface="Calibri"/>
              <a:sym typeface="Calibri"/>
            </a:endParaRPr>
          </a:p>
        </p:txBody>
      </p:sp>
      <p:grpSp>
        <p:nvGrpSpPr>
          <p:cNvPr id="494" name="Google Shape;494;p23"/>
          <p:cNvGrpSpPr/>
          <p:nvPr/>
        </p:nvGrpSpPr>
        <p:grpSpPr>
          <a:xfrm>
            <a:off x="5355168" y="1650455"/>
            <a:ext cx="3168962" cy="889210"/>
            <a:chOff x="5355168" y="1650455"/>
            <a:chExt cx="3168962" cy="889210"/>
          </a:xfrm>
        </p:grpSpPr>
        <p:cxnSp>
          <p:nvCxnSpPr>
            <p:cNvPr id="495" name="Google Shape;495;p23"/>
            <p:cNvCxnSpPr/>
            <p:nvPr/>
          </p:nvCxnSpPr>
          <p:spPr>
            <a:xfrm flipH="1" rot="5400000">
              <a:off x="5256416" y="1749208"/>
              <a:ext cx="889208" cy="691703"/>
            </a:xfrm>
            <a:prstGeom prst="bentConnector3">
              <a:avLst>
                <a:gd fmla="val 50000" name="adj1"/>
              </a:avLst>
            </a:prstGeom>
            <a:noFill/>
            <a:ln cap="flat" cmpd="sng" w="19050">
              <a:solidFill>
                <a:srgbClr val="4A7DBA"/>
              </a:solidFill>
              <a:prstDash val="solid"/>
              <a:round/>
              <a:headEnd len="sm" w="sm" type="none"/>
              <a:tailEnd len="med" w="med" type="stealth"/>
            </a:ln>
          </p:spPr>
        </p:cxnSp>
        <p:cxnSp>
          <p:nvCxnSpPr>
            <p:cNvPr id="496" name="Google Shape;496;p23"/>
            <p:cNvCxnSpPr/>
            <p:nvPr/>
          </p:nvCxnSpPr>
          <p:spPr>
            <a:xfrm rot="-5400000">
              <a:off x="7653244" y="1668778"/>
              <a:ext cx="889209" cy="852563"/>
            </a:xfrm>
            <a:prstGeom prst="bentConnector3">
              <a:avLst>
                <a:gd fmla="val 50000" name="adj1"/>
              </a:avLst>
            </a:prstGeom>
            <a:noFill/>
            <a:ln cap="flat" cmpd="sng" w="19050">
              <a:solidFill>
                <a:srgbClr val="4A7DBA"/>
              </a:solidFill>
              <a:prstDash val="solid"/>
              <a:round/>
              <a:headEnd len="sm" w="sm" type="none"/>
              <a:tailEnd len="med" w="med" type="stealth"/>
            </a:ln>
          </p:spPr>
        </p:cxnSp>
        <p:cxnSp>
          <p:nvCxnSpPr>
            <p:cNvPr id="497" name="Google Shape;497;p23"/>
            <p:cNvCxnSpPr/>
            <p:nvPr/>
          </p:nvCxnSpPr>
          <p:spPr>
            <a:xfrm rot="10800000">
              <a:off x="7202389" y="1650456"/>
              <a:ext cx="16086" cy="889209"/>
            </a:xfrm>
            <a:prstGeom prst="straightConnector1">
              <a:avLst/>
            </a:prstGeom>
            <a:noFill/>
            <a:ln cap="flat" cmpd="sng" w="19050">
              <a:solidFill>
                <a:srgbClr val="4A7DBA"/>
              </a:solidFill>
              <a:prstDash val="solid"/>
              <a:round/>
              <a:headEnd len="sm" w="sm" type="none"/>
              <a:tailEnd len="med" w="med" type="stealth"/>
            </a:ln>
          </p:spPr>
        </p:cxnSp>
      </p:grpSp>
      <p:grpSp>
        <p:nvGrpSpPr>
          <p:cNvPr id="498" name="Google Shape;498;p23"/>
          <p:cNvGrpSpPr/>
          <p:nvPr/>
        </p:nvGrpSpPr>
        <p:grpSpPr>
          <a:xfrm>
            <a:off x="5147555" y="3206339"/>
            <a:ext cx="3152877" cy="1050067"/>
            <a:chOff x="5147555" y="3206339"/>
            <a:chExt cx="3152877" cy="1050067"/>
          </a:xfrm>
        </p:grpSpPr>
        <p:cxnSp>
          <p:nvCxnSpPr>
            <p:cNvPr id="499" name="Google Shape;499;p23"/>
            <p:cNvCxnSpPr/>
            <p:nvPr/>
          </p:nvCxnSpPr>
          <p:spPr>
            <a:xfrm rot="5400000">
              <a:off x="4984459" y="3369436"/>
              <a:ext cx="1050066" cy="723874"/>
            </a:xfrm>
            <a:prstGeom prst="bentConnector3">
              <a:avLst>
                <a:gd fmla="val 50000" name="adj1"/>
              </a:avLst>
            </a:prstGeom>
            <a:noFill/>
            <a:ln cap="flat" cmpd="sng" w="19050">
              <a:solidFill>
                <a:srgbClr val="4A7DBA"/>
              </a:solidFill>
              <a:prstDash val="solid"/>
              <a:round/>
              <a:headEnd len="sm" w="sm" type="none"/>
              <a:tailEnd len="med" w="med" type="stealth"/>
            </a:ln>
          </p:spPr>
        </p:cxnSp>
        <p:cxnSp>
          <p:nvCxnSpPr>
            <p:cNvPr id="500" name="Google Shape;500;p23"/>
            <p:cNvCxnSpPr/>
            <p:nvPr/>
          </p:nvCxnSpPr>
          <p:spPr>
            <a:xfrm flipH="1" rot="-5400000">
              <a:off x="7542151" y="3337262"/>
              <a:ext cx="889203" cy="627358"/>
            </a:xfrm>
            <a:prstGeom prst="bentConnector3">
              <a:avLst>
                <a:gd fmla="val 50000" name="adj1"/>
              </a:avLst>
            </a:prstGeom>
            <a:noFill/>
            <a:ln cap="flat" cmpd="sng" w="19050">
              <a:solidFill>
                <a:srgbClr val="4A7DBA"/>
              </a:solidFill>
              <a:prstDash val="solid"/>
              <a:round/>
              <a:headEnd len="sm" w="sm" type="none"/>
              <a:tailEnd len="med" w="med" type="stealth"/>
            </a:ln>
          </p:spPr>
        </p:cxnSp>
      </p:grpSp>
      <p:sp>
        <p:nvSpPr>
          <p:cNvPr id="501" name="Google Shape;501;p23"/>
          <p:cNvSpPr txBox="1"/>
          <p:nvPr/>
        </p:nvSpPr>
        <p:spPr>
          <a:xfrm>
            <a:off x="5734294" y="1118439"/>
            <a:ext cx="1812702" cy="646331"/>
          </a:xfrm>
          <a:prstGeom prst="rect">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Higher</a:t>
            </a:r>
            <a:r>
              <a:rPr b="0" i="0" lang="en-US" sz="1800" u="none" cap="none" strike="noStrike">
                <a:solidFill>
                  <a:srgbClr val="000000"/>
                </a:solidFill>
                <a:latin typeface="Calibri"/>
                <a:ea typeface="Calibri"/>
                <a:cs typeface="Calibri"/>
                <a:sym typeface="Calibri"/>
              </a:rPr>
              <a:t> teenage pregnancy rate</a:t>
            </a:r>
            <a:endParaRPr b="0" i="0" sz="1800" u="none" cap="none" strike="noStrike">
              <a:solidFill>
                <a:srgbClr val="000000"/>
              </a:solidFill>
              <a:latin typeface="Calibri"/>
              <a:ea typeface="Calibri"/>
              <a:cs typeface="Calibri"/>
              <a:sym typeface="Calibri"/>
            </a:endParaRPr>
          </a:p>
        </p:txBody>
      </p:sp>
      <p:sp>
        <p:nvSpPr>
          <p:cNvPr id="502" name="Google Shape;502;p23"/>
          <p:cNvSpPr txBox="1"/>
          <p:nvPr/>
        </p:nvSpPr>
        <p:spPr>
          <a:xfrm>
            <a:off x="4246408" y="3882430"/>
            <a:ext cx="1969043" cy="646331"/>
          </a:xfrm>
          <a:prstGeom prst="rect">
            <a:avLst/>
          </a:prstGeom>
          <a:gradFill>
            <a:gsLst>
              <a:gs pos="0">
                <a:srgbClr val="D13F3B"/>
              </a:gs>
              <a:gs pos="100000">
                <a:srgbClr val="FF999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Calibri"/>
                <a:ea typeface="Calibri"/>
                <a:cs typeface="Calibri"/>
                <a:sym typeface="Calibri"/>
              </a:rPr>
              <a:t>School is not interesting</a:t>
            </a:r>
            <a:endParaRPr b="0" i="0" sz="1800" u="none" cap="none" strike="noStrike">
              <a:solidFill>
                <a:srgbClr val="FFFFFF"/>
              </a:solidFill>
              <a:latin typeface="Calibri"/>
              <a:ea typeface="Calibri"/>
              <a:cs typeface="Calibri"/>
              <a:sym typeface="Calibri"/>
            </a:endParaRPr>
          </a:p>
        </p:txBody>
      </p:sp>
      <p:grpSp>
        <p:nvGrpSpPr>
          <p:cNvPr id="503" name="Google Shape;503;p23"/>
          <p:cNvGrpSpPr/>
          <p:nvPr/>
        </p:nvGrpSpPr>
        <p:grpSpPr>
          <a:xfrm>
            <a:off x="-425898" y="676589"/>
            <a:ext cx="3587185" cy="4470737"/>
            <a:chOff x="1057893" y="849747"/>
            <a:chExt cx="4194472" cy="5800887"/>
          </a:xfrm>
        </p:grpSpPr>
        <p:pic>
          <p:nvPicPr>
            <p:cNvPr id="504" name="Google Shape;504;p23"/>
            <p:cNvPicPr preferRelativeResize="0"/>
            <p:nvPr/>
          </p:nvPicPr>
          <p:blipFill rotWithShape="1">
            <a:blip r:embed="rId3">
              <a:alphaModFix/>
            </a:blip>
            <a:srcRect b="19869" l="3724" r="0" t="0"/>
            <a:stretch/>
          </p:blipFill>
          <p:spPr>
            <a:xfrm>
              <a:off x="1160214" y="849747"/>
              <a:ext cx="4068401" cy="3766319"/>
            </a:xfrm>
            <a:prstGeom prst="rect">
              <a:avLst/>
            </a:prstGeom>
            <a:noFill/>
            <a:ln>
              <a:noFill/>
            </a:ln>
          </p:spPr>
        </p:pic>
        <p:pic>
          <p:nvPicPr>
            <p:cNvPr id="505" name="Google Shape;505;p23"/>
            <p:cNvPicPr preferRelativeResize="0"/>
            <p:nvPr/>
          </p:nvPicPr>
          <p:blipFill rotWithShape="1">
            <a:blip r:embed="rId3">
              <a:alphaModFix/>
            </a:blip>
            <a:srcRect b="0" l="3724" r="0" t="74535"/>
            <a:stretch/>
          </p:blipFill>
          <p:spPr>
            <a:xfrm>
              <a:off x="1057893" y="4616065"/>
              <a:ext cx="4194472" cy="2034569"/>
            </a:xfrm>
            <a:prstGeom prst="rect">
              <a:avLst/>
            </a:prstGeom>
            <a:noFill/>
            <a:ln>
              <a:noFill/>
            </a:ln>
          </p:spPr>
        </p:pic>
      </p:grpSp>
      <p:sp>
        <p:nvSpPr>
          <p:cNvPr id="506" name="Google Shape;506;p23"/>
          <p:cNvSpPr txBox="1"/>
          <p:nvPr/>
        </p:nvSpPr>
        <p:spPr>
          <a:xfrm>
            <a:off x="2244958" y="1420963"/>
            <a:ext cx="1954693" cy="29423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Effects</a:t>
            </a:r>
            <a:endParaRPr b="1" i="0" sz="2315"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Core Problem</a:t>
            </a:r>
            <a:endParaRPr b="1" i="0" sz="2315"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Causes</a:t>
            </a:r>
            <a:endParaRPr b="1" i="0" sz="2315" u="none" cap="none" strike="noStrike">
              <a:solidFill>
                <a:srgbClr val="C00000"/>
              </a:solidFill>
              <a:latin typeface="Calibri"/>
              <a:ea typeface="Calibri"/>
              <a:cs typeface="Calibri"/>
              <a:sym typeface="Calibri"/>
            </a:endParaRPr>
          </a:p>
        </p:txBody>
      </p:sp>
      <p:sp>
        <p:nvSpPr>
          <p:cNvPr id="507" name="Google Shape;507;p23"/>
          <p:cNvSpPr txBox="1"/>
          <p:nvPr/>
        </p:nvSpPr>
        <p:spPr>
          <a:xfrm>
            <a:off x="7774120" y="1117762"/>
            <a:ext cx="1812702" cy="646331"/>
          </a:xfrm>
          <a:prstGeom prst="rect">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Higher drug &amp; alcohol use</a:t>
            </a:r>
            <a:endParaRPr b="0" i="0" sz="1800" u="none" cap="none" strike="noStrike">
              <a:solidFill>
                <a:srgbClr val="000000"/>
              </a:solidFill>
              <a:latin typeface="Calibri"/>
              <a:ea typeface="Calibri"/>
              <a:cs typeface="Calibri"/>
              <a:sym typeface="Calibri"/>
            </a:endParaRPr>
          </a:p>
        </p:txBody>
      </p:sp>
      <p:sp>
        <p:nvSpPr>
          <p:cNvPr id="508" name="Google Shape;508;p23"/>
          <p:cNvSpPr txBox="1"/>
          <p:nvPr/>
        </p:nvSpPr>
        <p:spPr>
          <a:xfrm>
            <a:off x="3733966" y="1117763"/>
            <a:ext cx="1773204" cy="646331"/>
          </a:xfrm>
          <a:prstGeom prst="rect">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Difficulty</a:t>
            </a:r>
            <a:r>
              <a:rPr b="0" i="0" lang="en-US" sz="1800" u="none" cap="none" strike="noStrike">
                <a:solidFill>
                  <a:srgbClr val="000000"/>
                </a:solidFill>
                <a:latin typeface="Calibri"/>
                <a:ea typeface="Calibri"/>
                <a:cs typeface="Calibri"/>
                <a:sym typeface="Calibri"/>
              </a:rPr>
              <a:t> in finding a job</a:t>
            </a:r>
            <a:endParaRPr b="0" i="0" sz="1800" u="none" cap="none" strike="noStrike">
              <a:solidFill>
                <a:srgbClr val="000000"/>
              </a:solidFill>
              <a:latin typeface="Calibri"/>
              <a:ea typeface="Calibri"/>
              <a:cs typeface="Calibri"/>
              <a:sym typeface="Calibri"/>
            </a:endParaRPr>
          </a:p>
        </p:txBody>
      </p:sp>
      <p:sp>
        <p:nvSpPr>
          <p:cNvPr id="509" name="Google Shape;509;p23"/>
          <p:cNvSpPr txBox="1"/>
          <p:nvPr/>
        </p:nvSpPr>
        <p:spPr>
          <a:xfrm>
            <a:off x="8801100" y="282077"/>
            <a:ext cx="1100412" cy="646331"/>
          </a:xfrm>
          <a:prstGeom prst="rect">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More accidents</a:t>
            </a:r>
            <a:endParaRPr b="0" i="0" sz="1800" u="none" cap="none" strike="noStrike">
              <a:solidFill>
                <a:srgbClr val="000000"/>
              </a:solidFill>
              <a:latin typeface="Calibri"/>
              <a:ea typeface="Calibri"/>
              <a:cs typeface="Calibri"/>
              <a:sym typeface="Calibri"/>
            </a:endParaRPr>
          </a:p>
        </p:txBody>
      </p:sp>
      <p:sp>
        <p:nvSpPr>
          <p:cNvPr id="510" name="Google Shape;510;p23"/>
          <p:cNvSpPr txBox="1"/>
          <p:nvPr/>
        </p:nvSpPr>
        <p:spPr>
          <a:xfrm>
            <a:off x="7423718" y="299363"/>
            <a:ext cx="1100412" cy="646331"/>
          </a:xfrm>
          <a:prstGeom prst="rect">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More Crimes</a:t>
            </a:r>
            <a:endParaRPr b="0" i="0" sz="1800" u="none" cap="none" strike="noStrike">
              <a:solidFill>
                <a:srgbClr val="000000"/>
              </a:solidFill>
              <a:latin typeface="Calibri"/>
              <a:ea typeface="Calibri"/>
              <a:cs typeface="Calibri"/>
              <a:sym typeface="Calibri"/>
            </a:endParaRPr>
          </a:p>
        </p:txBody>
      </p:sp>
      <p:sp>
        <p:nvSpPr>
          <p:cNvPr id="511" name="Google Shape;511;p23"/>
          <p:cNvSpPr txBox="1"/>
          <p:nvPr/>
        </p:nvSpPr>
        <p:spPr>
          <a:xfrm>
            <a:off x="7546996" y="3882430"/>
            <a:ext cx="2242444" cy="646331"/>
          </a:xfrm>
          <a:prstGeom prst="rect">
            <a:avLst/>
          </a:prstGeom>
          <a:gradFill>
            <a:gsLst>
              <a:gs pos="0">
                <a:srgbClr val="D13F3B"/>
              </a:gs>
              <a:gs pos="100000">
                <a:srgbClr val="FF999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Calibri"/>
                <a:ea typeface="Calibri"/>
                <a:cs typeface="Calibri"/>
                <a:sym typeface="Calibri"/>
              </a:rPr>
              <a:t>Need to find a job to support family</a:t>
            </a:r>
            <a:endParaRPr b="0" i="0" sz="1800" u="none" cap="none" strike="noStrike">
              <a:solidFill>
                <a:srgbClr val="FFFFFF"/>
              </a:solidFill>
              <a:latin typeface="Calibri"/>
              <a:ea typeface="Calibri"/>
              <a:cs typeface="Calibri"/>
              <a:sym typeface="Calibri"/>
            </a:endParaRPr>
          </a:p>
        </p:txBody>
      </p:sp>
      <p:sp>
        <p:nvSpPr>
          <p:cNvPr id="512" name="Google Shape;512;p23"/>
          <p:cNvSpPr txBox="1"/>
          <p:nvPr/>
        </p:nvSpPr>
        <p:spPr>
          <a:xfrm>
            <a:off x="2320565" y="4658000"/>
            <a:ext cx="2188317" cy="646331"/>
          </a:xfrm>
          <a:prstGeom prst="rect">
            <a:avLst/>
          </a:prstGeom>
          <a:gradFill>
            <a:gsLst>
              <a:gs pos="0">
                <a:srgbClr val="D13F3B"/>
              </a:gs>
              <a:gs pos="100000">
                <a:srgbClr val="FF999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books haven’t been renewed for years</a:t>
            </a:r>
            <a:endParaRPr b="0" i="0" sz="1800" u="none" cap="none" strike="noStrike">
              <a:solidFill>
                <a:srgbClr val="FFFFFF"/>
              </a:solidFill>
              <a:latin typeface="Calibri"/>
              <a:ea typeface="Calibri"/>
              <a:cs typeface="Calibri"/>
              <a:sym typeface="Calibri"/>
            </a:endParaRPr>
          </a:p>
        </p:txBody>
      </p:sp>
      <p:sp>
        <p:nvSpPr>
          <p:cNvPr id="513" name="Google Shape;513;p23"/>
          <p:cNvSpPr txBox="1"/>
          <p:nvPr/>
        </p:nvSpPr>
        <p:spPr>
          <a:xfrm>
            <a:off x="4731245" y="4658000"/>
            <a:ext cx="2631254" cy="646331"/>
          </a:xfrm>
          <a:prstGeom prst="rect">
            <a:avLst/>
          </a:prstGeom>
          <a:gradFill>
            <a:gsLst>
              <a:gs pos="0">
                <a:srgbClr val="D13F3B"/>
              </a:gs>
              <a:gs pos="100000">
                <a:srgbClr val="FF999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teachers are unaware of new technologies</a:t>
            </a:r>
            <a:endParaRPr b="0" i="0" sz="1800" u="none" cap="none" strike="noStrike">
              <a:solidFill>
                <a:srgbClr val="FFFFFF"/>
              </a:solidFill>
              <a:latin typeface="Calibri"/>
              <a:ea typeface="Calibri"/>
              <a:cs typeface="Calibri"/>
              <a:sym typeface="Calibri"/>
            </a:endParaRPr>
          </a:p>
        </p:txBody>
      </p:sp>
      <p:sp>
        <p:nvSpPr>
          <p:cNvPr id="514" name="Google Shape;514;p23"/>
          <p:cNvSpPr txBox="1"/>
          <p:nvPr/>
        </p:nvSpPr>
        <p:spPr>
          <a:xfrm>
            <a:off x="7820397" y="4615644"/>
            <a:ext cx="1969043" cy="369332"/>
          </a:xfrm>
          <a:prstGeom prst="rect">
            <a:avLst/>
          </a:prstGeom>
          <a:gradFill>
            <a:gsLst>
              <a:gs pos="0">
                <a:srgbClr val="D13F3B"/>
              </a:gs>
              <a:gs pos="100000">
                <a:srgbClr val="FF999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Calibri"/>
                <a:ea typeface="Calibri"/>
                <a:cs typeface="Calibri"/>
                <a:sym typeface="Calibri"/>
              </a:rPr>
              <a:t>Low family income</a:t>
            </a:r>
            <a:endParaRPr b="0" i="0" sz="1800" u="none" cap="none" strike="noStrike">
              <a:solidFill>
                <a:srgbClr val="FFFFFF"/>
              </a:solidFill>
              <a:latin typeface="Calibri"/>
              <a:ea typeface="Calibri"/>
              <a:cs typeface="Calibri"/>
              <a:sym typeface="Calibri"/>
            </a:endParaRPr>
          </a:p>
        </p:txBody>
      </p:sp>
      <p:sp>
        <p:nvSpPr>
          <p:cNvPr id="515" name="Google Shape;515;p23"/>
          <p:cNvSpPr txBox="1"/>
          <p:nvPr/>
        </p:nvSpPr>
        <p:spPr>
          <a:xfrm>
            <a:off x="6518052" y="3330460"/>
            <a:ext cx="833983" cy="307777"/>
          </a:xfrm>
          <a:prstGeom prst="rect">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Why?</a:t>
            </a:r>
            <a:endParaRPr b="0" i="0" sz="1400" u="none" cap="none" strike="noStrike">
              <a:solidFill>
                <a:schemeClr val="lt1"/>
              </a:solidFill>
              <a:latin typeface="Arial"/>
              <a:ea typeface="Arial"/>
              <a:cs typeface="Arial"/>
              <a:sym typeface="Arial"/>
            </a:endParaRPr>
          </a:p>
        </p:txBody>
      </p:sp>
      <p:sp>
        <p:nvSpPr>
          <p:cNvPr id="516" name="Google Shape;516;p23"/>
          <p:cNvSpPr txBox="1"/>
          <p:nvPr/>
        </p:nvSpPr>
        <p:spPr>
          <a:xfrm>
            <a:off x="6100265" y="2102649"/>
            <a:ext cx="1072800" cy="307777"/>
          </a:xfrm>
          <a:prstGeom prst="rect">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So what?</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6"/>
                                        </p:tgtEl>
                                        <p:attrNameLst>
                                          <p:attrName>style.visibility</p:attrName>
                                        </p:attrNameLst>
                                      </p:cBhvr>
                                      <p:to>
                                        <p:strVal val="visible"/>
                                      </p:to>
                                    </p:set>
                                    <p:anim calcmode="lin" valueType="num">
                                      <p:cBhvr additive="base">
                                        <p:cTn dur="500"/>
                                        <p:tgtEl>
                                          <p:spTgt spid="50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500"/>
                                        <p:tgtEl>
                                          <p:spTgt spid="5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500"/>
                                        <p:tgtEl>
                                          <p:spTgt spid="5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500"/>
                                        <p:tgtEl>
                                          <p:spTgt spid="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24"/>
          <p:cNvSpPr txBox="1"/>
          <p:nvPr>
            <p:ph type="title"/>
          </p:nvPr>
        </p:nvSpPr>
        <p:spPr>
          <a:xfrm>
            <a:off x="731236" y="1145026"/>
            <a:ext cx="9072000" cy="626838"/>
          </a:xfrm>
          <a:prstGeom prst="rect">
            <a:avLst/>
          </a:prstGeom>
          <a:noFill/>
          <a:ln>
            <a:noFill/>
          </a:ln>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b="1" lang="en-US" sz="3600">
                <a:solidFill>
                  <a:srgbClr val="002060"/>
                </a:solidFill>
                <a:latin typeface="Arial"/>
                <a:ea typeface="Arial"/>
                <a:cs typeface="Arial"/>
                <a:sym typeface="Arial"/>
              </a:rPr>
              <a:t>Solutions Tree</a:t>
            </a:r>
            <a:endParaRPr b="1" sz="3600">
              <a:solidFill>
                <a:srgbClr val="002060"/>
              </a:solidFill>
            </a:endParaRPr>
          </a:p>
        </p:txBody>
      </p:sp>
      <p:grpSp>
        <p:nvGrpSpPr>
          <p:cNvPr id="523" name="Google Shape;523;p24"/>
          <p:cNvGrpSpPr/>
          <p:nvPr/>
        </p:nvGrpSpPr>
        <p:grpSpPr>
          <a:xfrm>
            <a:off x="0" y="936804"/>
            <a:ext cx="3390850" cy="4733746"/>
            <a:chOff x="1127555" y="849747"/>
            <a:chExt cx="4101060" cy="5800887"/>
          </a:xfrm>
        </p:grpSpPr>
        <p:pic>
          <p:nvPicPr>
            <p:cNvPr id="524" name="Google Shape;524;p24"/>
            <p:cNvPicPr preferRelativeResize="0"/>
            <p:nvPr/>
          </p:nvPicPr>
          <p:blipFill rotWithShape="1">
            <a:blip r:embed="rId3">
              <a:alphaModFix/>
            </a:blip>
            <a:srcRect b="19869" l="3724" r="0" t="0"/>
            <a:stretch/>
          </p:blipFill>
          <p:spPr>
            <a:xfrm>
              <a:off x="1160214" y="849747"/>
              <a:ext cx="4068401" cy="3766319"/>
            </a:xfrm>
            <a:prstGeom prst="rect">
              <a:avLst/>
            </a:prstGeom>
            <a:noFill/>
            <a:ln>
              <a:noFill/>
            </a:ln>
          </p:spPr>
        </p:pic>
        <p:pic>
          <p:nvPicPr>
            <p:cNvPr id="525" name="Google Shape;525;p24"/>
            <p:cNvPicPr preferRelativeResize="0"/>
            <p:nvPr/>
          </p:nvPicPr>
          <p:blipFill rotWithShape="1">
            <a:blip r:embed="rId3">
              <a:alphaModFix/>
            </a:blip>
            <a:srcRect b="0" l="3724" r="0" t="74535"/>
            <a:stretch/>
          </p:blipFill>
          <p:spPr>
            <a:xfrm>
              <a:off x="1127555" y="4616065"/>
              <a:ext cx="4068401" cy="2034569"/>
            </a:xfrm>
            <a:prstGeom prst="rect">
              <a:avLst/>
            </a:prstGeom>
            <a:noFill/>
            <a:ln>
              <a:noFill/>
            </a:ln>
          </p:spPr>
        </p:pic>
      </p:grpSp>
      <p:sp>
        <p:nvSpPr>
          <p:cNvPr id="526" name="Google Shape;526;p24"/>
          <p:cNvSpPr txBox="1"/>
          <p:nvPr/>
        </p:nvSpPr>
        <p:spPr>
          <a:xfrm>
            <a:off x="1519329" y="2076503"/>
            <a:ext cx="2268141" cy="329859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Impact</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Goal / </a:t>
            </a:r>
            <a:endParaRPr/>
          </a:p>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Outcome</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Condition </a:t>
            </a:r>
            <a:endParaRPr/>
          </a:p>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 Output </a:t>
            </a:r>
            <a:endParaRPr/>
          </a:p>
        </p:txBody>
      </p:sp>
      <p:sp>
        <p:nvSpPr>
          <p:cNvPr id="527" name="Google Shape;527;p24"/>
          <p:cNvSpPr txBox="1"/>
          <p:nvPr/>
        </p:nvSpPr>
        <p:spPr>
          <a:xfrm>
            <a:off x="277389" y="219537"/>
            <a:ext cx="9352386" cy="707886"/>
          </a:xfrm>
          <a:prstGeom prst="rect">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dk1"/>
                </a:solidFill>
                <a:latin typeface="Calibri"/>
                <a:ea typeface="Calibri"/>
                <a:cs typeface="Calibri"/>
                <a:sym typeface="Calibri"/>
              </a:rPr>
              <a:t>How can I solve this problem?</a:t>
            </a:r>
            <a:r>
              <a:rPr b="0" i="0" lang="en-US" sz="2000" u="none" cap="none" strike="noStrike">
                <a:solidFill>
                  <a:schemeClr val="dk1"/>
                </a:solidFill>
                <a:latin typeface="Calibri"/>
                <a:ea typeface="Calibri"/>
                <a:cs typeface="Calibri"/>
                <a:sym typeface="Calibri"/>
              </a:rPr>
              <a:t>  Knowing how much time, money, or other constraints you may have, which ‘root cause’ of the problem can you address? </a:t>
            </a:r>
            <a:endParaRPr b="0" i="0" sz="2000" u="none" cap="none" strike="noStrike">
              <a:solidFill>
                <a:schemeClr val="dk1"/>
              </a:solidFill>
              <a:latin typeface="Arial"/>
              <a:ea typeface="Arial"/>
              <a:cs typeface="Arial"/>
              <a:sym typeface="Arial"/>
            </a:endParaRPr>
          </a:p>
        </p:txBody>
      </p:sp>
      <p:sp>
        <p:nvSpPr>
          <p:cNvPr id="528" name="Google Shape;528;p24"/>
          <p:cNvSpPr txBox="1"/>
          <p:nvPr/>
        </p:nvSpPr>
        <p:spPr>
          <a:xfrm>
            <a:off x="4200525" y="1989468"/>
            <a:ext cx="5602711"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What long term</a:t>
            </a:r>
            <a:r>
              <a:rPr b="1" i="0" lang="en-US" sz="2400" u="none" cap="none" strike="noStrike">
                <a:solidFill>
                  <a:srgbClr val="000000"/>
                </a:solidFill>
                <a:latin typeface="Arial"/>
                <a:ea typeface="Arial"/>
                <a:cs typeface="Arial"/>
                <a:sym typeface="Arial"/>
              </a:rPr>
              <a:t> impact </a:t>
            </a:r>
            <a:r>
              <a:rPr b="0" i="0" lang="en-US" sz="2400" u="none" cap="none" strike="noStrike">
                <a:solidFill>
                  <a:srgbClr val="000000"/>
                </a:solidFill>
                <a:latin typeface="Arial"/>
                <a:ea typeface="Arial"/>
                <a:cs typeface="Arial"/>
                <a:sym typeface="Arial"/>
              </a:rPr>
              <a:t>will this project have?</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What overall outcome, or </a:t>
            </a:r>
            <a:r>
              <a:rPr b="1" i="0" lang="en-US" sz="2400" u="none" cap="none" strike="noStrike">
                <a:solidFill>
                  <a:srgbClr val="000000"/>
                </a:solidFill>
                <a:latin typeface="Arial"/>
                <a:ea typeface="Arial"/>
                <a:cs typeface="Arial"/>
                <a:sym typeface="Arial"/>
              </a:rPr>
              <a:t>result</a:t>
            </a:r>
            <a:r>
              <a:rPr b="0" i="0" lang="en-US" sz="2400" u="none" cap="none" strike="noStrike">
                <a:solidFill>
                  <a:srgbClr val="000000"/>
                </a:solidFill>
                <a:latin typeface="Arial"/>
                <a:ea typeface="Arial"/>
                <a:cs typeface="Arial"/>
                <a:sym typeface="Arial"/>
              </a:rPr>
              <a:t>, will your project achieve?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What main output, or </a:t>
            </a:r>
            <a:r>
              <a:rPr b="1" i="0" lang="en-US" sz="2400" u="none" cap="none" strike="noStrike">
                <a:solidFill>
                  <a:srgbClr val="000000"/>
                </a:solidFill>
                <a:latin typeface="Arial"/>
                <a:ea typeface="Arial"/>
                <a:cs typeface="Arial"/>
                <a:sym typeface="Arial"/>
              </a:rPr>
              <a:t>activity</a:t>
            </a:r>
            <a:r>
              <a:rPr b="0" i="0" lang="en-US" sz="2400" u="none" cap="none" strike="noStrike">
                <a:solidFill>
                  <a:srgbClr val="000000"/>
                </a:solidFill>
                <a:latin typeface="Arial"/>
                <a:ea typeface="Arial"/>
                <a:cs typeface="Arial"/>
                <a:sym typeface="Arial"/>
              </a:rPr>
              <a:t>, will you do to achieve your project outcome?</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7"/>
                                        </p:tgtEl>
                                        <p:attrNameLst>
                                          <p:attrName>style.visibility</p:attrName>
                                        </p:attrNameLst>
                                      </p:cBhvr>
                                      <p:to>
                                        <p:strVal val="visible"/>
                                      </p:to>
                                    </p:set>
                                    <p:anim calcmode="lin" valueType="num">
                                      <p:cBhvr additive="base">
                                        <p:cTn dur="500"/>
                                        <p:tgtEl>
                                          <p:spTgt spid="52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6"/>
                                        </p:tgtEl>
                                        <p:attrNameLst>
                                          <p:attrName>style.visibility</p:attrName>
                                        </p:attrNameLst>
                                      </p:cBhvr>
                                      <p:to>
                                        <p:strVal val="visible"/>
                                      </p:to>
                                    </p:set>
                                    <p:anim calcmode="lin" valueType="num">
                                      <p:cBhvr additive="base">
                                        <p:cTn dur="500"/>
                                        <p:tgtEl>
                                          <p:spTgt spid="52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8">
                                            <p:txEl>
                                              <p:pRg end="0" st="0"/>
                                            </p:txEl>
                                          </p:spTgt>
                                        </p:tgtEl>
                                        <p:attrNameLst>
                                          <p:attrName>style.visibility</p:attrName>
                                        </p:attrNameLst>
                                      </p:cBhvr>
                                      <p:to>
                                        <p:strVal val="visible"/>
                                      </p:to>
                                    </p:set>
                                    <p:anim calcmode="lin" valueType="num">
                                      <p:cBhvr additive="base">
                                        <p:cTn dur="500"/>
                                        <p:tgtEl>
                                          <p:spTgt spid="528">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8">
                                            <p:txEl>
                                              <p:pRg end="1" st="1"/>
                                            </p:txEl>
                                          </p:spTgt>
                                        </p:tgtEl>
                                        <p:attrNameLst>
                                          <p:attrName>style.visibility</p:attrName>
                                        </p:attrNameLst>
                                      </p:cBhvr>
                                      <p:to>
                                        <p:strVal val="visible"/>
                                      </p:to>
                                    </p:set>
                                    <p:anim calcmode="lin" valueType="num">
                                      <p:cBhvr additive="base">
                                        <p:cTn dur="500"/>
                                        <p:tgtEl>
                                          <p:spTgt spid="528">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8">
                                            <p:txEl>
                                              <p:pRg end="2" st="2"/>
                                            </p:txEl>
                                          </p:spTgt>
                                        </p:tgtEl>
                                        <p:attrNameLst>
                                          <p:attrName>style.visibility</p:attrName>
                                        </p:attrNameLst>
                                      </p:cBhvr>
                                      <p:to>
                                        <p:strVal val="visible"/>
                                      </p:to>
                                    </p:set>
                                    <p:anim calcmode="lin" valueType="num">
                                      <p:cBhvr additive="base">
                                        <p:cTn dur="500"/>
                                        <p:tgtEl>
                                          <p:spTgt spid="528">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8">
                                            <p:txEl>
                                              <p:pRg end="3" st="3"/>
                                            </p:txEl>
                                          </p:spTgt>
                                        </p:tgtEl>
                                        <p:attrNameLst>
                                          <p:attrName>style.visibility</p:attrName>
                                        </p:attrNameLst>
                                      </p:cBhvr>
                                      <p:to>
                                        <p:strVal val="visible"/>
                                      </p:to>
                                    </p:set>
                                    <p:anim calcmode="lin" valueType="num">
                                      <p:cBhvr additive="base">
                                        <p:cTn dur="500"/>
                                        <p:tgtEl>
                                          <p:spTgt spid="528">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8">
                                            <p:txEl>
                                              <p:pRg end="4" st="4"/>
                                            </p:txEl>
                                          </p:spTgt>
                                        </p:tgtEl>
                                        <p:attrNameLst>
                                          <p:attrName>style.visibility</p:attrName>
                                        </p:attrNameLst>
                                      </p:cBhvr>
                                      <p:to>
                                        <p:strVal val="visible"/>
                                      </p:to>
                                    </p:set>
                                    <p:anim calcmode="lin" valueType="num">
                                      <p:cBhvr additive="base">
                                        <p:cTn dur="500"/>
                                        <p:tgtEl>
                                          <p:spTgt spid="528">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8">
                                            <p:txEl>
                                              <p:pRg end="5" st="5"/>
                                            </p:txEl>
                                          </p:spTgt>
                                        </p:tgtEl>
                                        <p:attrNameLst>
                                          <p:attrName>style.visibility</p:attrName>
                                        </p:attrNameLst>
                                      </p:cBhvr>
                                      <p:to>
                                        <p:strVal val="visible"/>
                                      </p:to>
                                    </p:set>
                                    <p:anim calcmode="lin" valueType="num">
                                      <p:cBhvr additive="base">
                                        <p:cTn dur="500"/>
                                        <p:tgtEl>
                                          <p:spTgt spid="528">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25"/>
          <p:cNvSpPr txBox="1"/>
          <p:nvPr>
            <p:ph type="title"/>
          </p:nvPr>
        </p:nvSpPr>
        <p:spPr>
          <a:xfrm>
            <a:off x="504000" y="358181"/>
            <a:ext cx="9072000" cy="682238"/>
          </a:xfrm>
          <a:prstGeom prst="rect">
            <a:avLst/>
          </a:prstGeom>
          <a:noFill/>
          <a:ln>
            <a:noFill/>
          </a:ln>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b="1" lang="en-US" sz="4000">
                <a:solidFill>
                  <a:srgbClr val="002060"/>
                </a:solidFill>
                <a:latin typeface="Arial"/>
                <a:ea typeface="Arial"/>
                <a:cs typeface="Arial"/>
                <a:sym typeface="Arial"/>
              </a:rPr>
              <a:t>Solutions Tree</a:t>
            </a:r>
            <a:endParaRPr b="1" sz="4000">
              <a:solidFill>
                <a:srgbClr val="002060"/>
              </a:solidFill>
            </a:endParaRPr>
          </a:p>
        </p:txBody>
      </p:sp>
      <p:sp>
        <p:nvSpPr>
          <p:cNvPr id="535" name="Google Shape;535;p25"/>
          <p:cNvSpPr/>
          <p:nvPr/>
        </p:nvSpPr>
        <p:spPr>
          <a:xfrm>
            <a:off x="4911591" y="2908997"/>
            <a:ext cx="3152877" cy="666674"/>
          </a:xfrm>
          <a:prstGeom prst="rect">
            <a:avLst/>
          </a:prstGeom>
          <a:solidFill>
            <a:schemeClr val="accent3"/>
          </a:solidFill>
          <a:ln cap="flat" cmpd="sng" w="25400">
            <a:solidFill>
              <a:srgbClr val="7188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984" u="none" cap="none" strike="noStrike">
                <a:solidFill>
                  <a:srgbClr val="FFFFFF"/>
                </a:solidFill>
                <a:latin typeface="Calibri"/>
                <a:ea typeface="Calibri"/>
                <a:cs typeface="Calibri"/>
                <a:sym typeface="Calibri"/>
              </a:rPr>
              <a:t>e.g. Teenagers WILL finish school</a:t>
            </a:r>
            <a:endParaRPr b="0" i="0" sz="1984" u="none" cap="none" strike="noStrike">
              <a:solidFill>
                <a:srgbClr val="FFFFFF"/>
              </a:solidFill>
              <a:latin typeface="Calibri"/>
              <a:ea typeface="Calibri"/>
              <a:cs typeface="Calibri"/>
              <a:sym typeface="Calibri"/>
            </a:endParaRPr>
          </a:p>
        </p:txBody>
      </p:sp>
      <p:sp>
        <p:nvSpPr>
          <p:cNvPr id="536" name="Google Shape;536;p25"/>
          <p:cNvSpPr txBox="1"/>
          <p:nvPr/>
        </p:nvSpPr>
        <p:spPr>
          <a:xfrm>
            <a:off x="8439908" y="2950819"/>
            <a:ext cx="1431663" cy="397673"/>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84"/>
              <a:buFont typeface="Arial"/>
              <a:buNone/>
            </a:pPr>
            <a:r>
              <a:rPr b="0" i="0" lang="en-US" sz="1984" u="none" cap="none" strike="noStrike">
                <a:solidFill>
                  <a:srgbClr val="000000"/>
                </a:solidFill>
                <a:latin typeface="Calibri"/>
                <a:ea typeface="Calibri"/>
                <a:cs typeface="Calibri"/>
                <a:sym typeface="Calibri"/>
              </a:rPr>
              <a:t>THEN…</a:t>
            </a:r>
            <a:endParaRPr b="0" i="0" sz="1984" u="none" cap="none" strike="noStrike">
              <a:solidFill>
                <a:srgbClr val="000000"/>
              </a:solidFill>
              <a:latin typeface="Calibri"/>
              <a:ea typeface="Calibri"/>
              <a:cs typeface="Calibri"/>
              <a:sym typeface="Calibri"/>
            </a:endParaRPr>
          </a:p>
        </p:txBody>
      </p:sp>
      <p:sp>
        <p:nvSpPr>
          <p:cNvPr id="537" name="Google Shape;537;p25"/>
          <p:cNvSpPr txBox="1"/>
          <p:nvPr/>
        </p:nvSpPr>
        <p:spPr>
          <a:xfrm>
            <a:off x="5466562" y="4620882"/>
            <a:ext cx="2284226" cy="397673"/>
          </a:xfrm>
          <a:prstGeom prst="rect">
            <a:avLst/>
          </a:prstGeom>
          <a:gradFill>
            <a:gsLst>
              <a:gs pos="0">
                <a:srgbClr val="D13F3B"/>
              </a:gs>
              <a:gs pos="100000">
                <a:srgbClr val="FF999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984"/>
              <a:buFont typeface="Arial"/>
              <a:buNone/>
            </a:pPr>
            <a:r>
              <a:rPr b="0" i="0" lang="en-US" sz="1984" u="none" cap="none" strike="noStrike">
                <a:solidFill>
                  <a:srgbClr val="FFFFFF"/>
                </a:solidFill>
                <a:latin typeface="Calibri"/>
                <a:ea typeface="Calibri"/>
                <a:cs typeface="Calibri"/>
                <a:sym typeface="Calibri"/>
              </a:rPr>
              <a:t>IF… </a:t>
            </a:r>
            <a:endParaRPr b="0" i="0" sz="1984" u="none" cap="none" strike="noStrike">
              <a:solidFill>
                <a:srgbClr val="FFFFFF"/>
              </a:solidFill>
              <a:latin typeface="Calibri"/>
              <a:ea typeface="Calibri"/>
              <a:cs typeface="Calibri"/>
              <a:sym typeface="Calibri"/>
            </a:endParaRPr>
          </a:p>
        </p:txBody>
      </p:sp>
      <p:grpSp>
        <p:nvGrpSpPr>
          <p:cNvPr id="538" name="Google Shape;538;p25"/>
          <p:cNvGrpSpPr/>
          <p:nvPr/>
        </p:nvGrpSpPr>
        <p:grpSpPr>
          <a:xfrm>
            <a:off x="293248" y="360660"/>
            <a:ext cx="3390850" cy="4733746"/>
            <a:chOff x="1127555" y="849747"/>
            <a:chExt cx="4101060" cy="5800887"/>
          </a:xfrm>
        </p:grpSpPr>
        <p:pic>
          <p:nvPicPr>
            <p:cNvPr id="539" name="Google Shape;539;p25"/>
            <p:cNvPicPr preferRelativeResize="0"/>
            <p:nvPr/>
          </p:nvPicPr>
          <p:blipFill rotWithShape="1">
            <a:blip r:embed="rId3">
              <a:alphaModFix/>
            </a:blip>
            <a:srcRect b="19869" l="3724" r="0" t="0"/>
            <a:stretch/>
          </p:blipFill>
          <p:spPr>
            <a:xfrm>
              <a:off x="1160214" y="849747"/>
              <a:ext cx="4068401" cy="3766319"/>
            </a:xfrm>
            <a:prstGeom prst="rect">
              <a:avLst/>
            </a:prstGeom>
            <a:noFill/>
            <a:ln>
              <a:noFill/>
            </a:ln>
          </p:spPr>
        </p:pic>
        <p:pic>
          <p:nvPicPr>
            <p:cNvPr id="540" name="Google Shape;540;p25"/>
            <p:cNvPicPr preferRelativeResize="0"/>
            <p:nvPr/>
          </p:nvPicPr>
          <p:blipFill rotWithShape="1">
            <a:blip r:embed="rId3">
              <a:alphaModFix/>
            </a:blip>
            <a:srcRect b="0" l="3724" r="0" t="74535"/>
            <a:stretch/>
          </p:blipFill>
          <p:spPr>
            <a:xfrm>
              <a:off x="1127555" y="4616065"/>
              <a:ext cx="4068401" cy="2034569"/>
            </a:xfrm>
            <a:prstGeom prst="rect">
              <a:avLst/>
            </a:prstGeom>
            <a:noFill/>
            <a:ln>
              <a:noFill/>
            </a:ln>
          </p:spPr>
        </p:pic>
      </p:grpSp>
      <p:sp>
        <p:nvSpPr>
          <p:cNvPr id="541" name="Google Shape;541;p25"/>
          <p:cNvSpPr txBox="1"/>
          <p:nvPr/>
        </p:nvSpPr>
        <p:spPr>
          <a:xfrm>
            <a:off x="1812577" y="1500359"/>
            <a:ext cx="2268141" cy="329859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Impact</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Goal / </a:t>
            </a:r>
            <a:endParaRPr/>
          </a:p>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Outcome</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2315"/>
              <a:buFont typeface="Arial"/>
              <a:buNone/>
            </a:pPr>
            <a:r>
              <a:t/>
            </a:r>
            <a:endParaRPr b="1" i="0" sz="2315" u="none" cap="none" strike="noStrike">
              <a:solidFill>
                <a:srgbClr val="C00000"/>
              </a:solidFill>
              <a:latin typeface="Calibri"/>
              <a:ea typeface="Calibri"/>
              <a:cs typeface="Calibri"/>
              <a:sym typeface="Calibri"/>
            </a:endParaRPr>
          </a:p>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Condition </a:t>
            </a:r>
            <a:endParaRPr/>
          </a:p>
          <a:p>
            <a:pPr indent="0" lvl="0" marL="0" marR="0" rtl="0" algn="r">
              <a:lnSpc>
                <a:spcPct val="100000"/>
              </a:lnSpc>
              <a:spcBef>
                <a:spcPts val="0"/>
              </a:spcBef>
              <a:spcAft>
                <a:spcPts val="0"/>
              </a:spcAft>
              <a:buClr>
                <a:srgbClr val="C00000"/>
              </a:buClr>
              <a:buSzPts val="2315"/>
              <a:buFont typeface="Arial"/>
              <a:buNone/>
            </a:pPr>
            <a:r>
              <a:rPr b="1" i="0" lang="en-US" sz="2315" u="none" cap="none" strike="noStrike">
                <a:solidFill>
                  <a:srgbClr val="C00000"/>
                </a:solidFill>
                <a:latin typeface="Calibri"/>
                <a:ea typeface="Calibri"/>
                <a:cs typeface="Calibri"/>
                <a:sym typeface="Calibri"/>
              </a:rPr>
              <a:t>/ Output </a:t>
            </a:r>
            <a:endParaRPr/>
          </a:p>
        </p:txBody>
      </p:sp>
      <p:sp>
        <p:nvSpPr>
          <p:cNvPr id="542" name="Google Shape;542;p25"/>
          <p:cNvSpPr txBox="1"/>
          <p:nvPr/>
        </p:nvSpPr>
        <p:spPr>
          <a:xfrm>
            <a:off x="5255443" y="1500359"/>
            <a:ext cx="2603247" cy="369332"/>
          </a:xfrm>
          <a:prstGeom prst="rect">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SO THAT…</a:t>
            </a:r>
            <a:endParaRPr b="0" i="0" sz="1800" u="none" cap="none" strike="noStrike">
              <a:solidFill>
                <a:srgbClr val="000000"/>
              </a:solidFill>
              <a:latin typeface="Calibri"/>
              <a:ea typeface="Calibri"/>
              <a:cs typeface="Calibri"/>
              <a:sym typeface="Calibri"/>
            </a:endParaRPr>
          </a:p>
        </p:txBody>
      </p:sp>
      <p:cxnSp>
        <p:nvCxnSpPr>
          <p:cNvPr id="543" name="Google Shape;543;p25"/>
          <p:cNvCxnSpPr>
            <a:stCxn id="537" idx="0"/>
          </p:cNvCxnSpPr>
          <p:nvPr/>
        </p:nvCxnSpPr>
        <p:spPr>
          <a:xfrm rot="10800000">
            <a:off x="6608075" y="3742482"/>
            <a:ext cx="600" cy="878400"/>
          </a:xfrm>
          <a:prstGeom prst="straightConnector1">
            <a:avLst/>
          </a:prstGeom>
          <a:noFill/>
          <a:ln cap="flat" cmpd="sng" w="9525">
            <a:solidFill>
              <a:srgbClr val="4A7DBA"/>
            </a:solidFill>
            <a:prstDash val="solid"/>
            <a:round/>
            <a:headEnd len="sm" w="sm" type="none"/>
            <a:tailEnd len="med" w="med" type="triangle"/>
          </a:ln>
        </p:spPr>
      </p:cxnSp>
      <p:cxnSp>
        <p:nvCxnSpPr>
          <p:cNvPr id="544" name="Google Shape;544;p25"/>
          <p:cNvCxnSpPr/>
          <p:nvPr/>
        </p:nvCxnSpPr>
        <p:spPr>
          <a:xfrm rot="10800000">
            <a:off x="6556581" y="2030556"/>
            <a:ext cx="485" cy="878441"/>
          </a:xfrm>
          <a:prstGeom prst="straightConnector1">
            <a:avLst/>
          </a:prstGeom>
          <a:noFill/>
          <a:ln cap="flat" cmpd="sng" w="9525">
            <a:solidFill>
              <a:srgbClr val="4A7DBA"/>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
                                        <p:tgtEl>
                                          <p:spTgt spid="5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1"/>
                                        </p:tgtEl>
                                        <p:attrNameLst>
                                          <p:attrName>style.visibility</p:attrName>
                                        </p:attrNameLst>
                                      </p:cBhvr>
                                      <p:to>
                                        <p:strVal val="visible"/>
                                      </p:to>
                                    </p:set>
                                    <p:anim calcmode="lin" valueType="num">
                                      <p:cBhvr additive="base">
                                        <p:cTn dur="500"/>
                                        <p:tgtEl>
                                          <p:spTgt spid="54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29"/>
          <p:cNvSpPr txBox="1"/>
          <p:nvPr>
            <p:ph type="title"/>
          </p:nvPr>
        </p:nvSpPr>
        <p:spPr>
          <a:xfrm>
            <a:off x="504000" y="422301"/>
            <a:ext cx="9072000" cy="553998"/>
          </a:xfrm>
          <a:prstGeom prst="rect">
            <a:avLst/>
          </a:prstGeom>
          <a:solidFill>
            <a:schemeClr val="accent3"/>
          </a:solidFill>
          <a:ln>
            <a:noFill/>
          </a:ln>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b="1" lang="en-US" sz="4000">
                <a:solidFill>
                  <a:schemeClr val="lt1"/>
                </a:solidFill>
                <a:latin typeface="Arial"/>
                <a:ea typeface="Arial"/>
                <a:cs typeface="Arial"/>
                <a:sym typeface="Arial"/>
              </a:rPr>
              <a:t>Making a Project Statement</a:t>
            </a:r>
            <a:endParaRPr b="1" sz="4000">
              <a:solidFill>
                <a:schemeClr val="lt1"/>
              </a:solidFill>
            </a:endParaRPr>
          </a:p>
        </p:txBody>
      </p:sp>
      <p:sp>
        <p:nvSpPr>
          <p:cNvPr id="550" name="Google Shape;550;p29"/>
          <p:cNvSpPr txBox="1"/>
          <p:nvPr>
            <p:ph idx="1" type="body"/>
          </p:nvPr>
        </p:nvSpPr>
        <p:spPr>
          <a:xfrm>
            <a:off x="504000" y="1055128"/>
            <a:ext cx="2921040" cy="1568520"/>
          </a:xfrm>
          <a:prstGeom prst="rect">
            <a:avLst/>
          </a:prstGeom>
          <a:noFill/>
          <a:ln>
            <a:noFill/>
          </a:ln>
        </p:spPr>
        <p:txBody>
          <a:bodyPr anchorCtr="0" anchor="t" bIns="0" lIns="0" spcFirstLastPara="1" rIns="0" wrap="square" tIns="0">
            <a:normAutofit/>
          </a:bodyPr>
          <a:lstStyle/>
          <a:p>
            <a:pPr indent="0" lvl="0" marL="114300" rtl="0" algn="l">
              <a:lnSpc>
                <a:spcPct val="90000"/>
              </a:lnSpc>
              <a:spcBef>
                <a:spcPts val="1000"/>
              </a:spcBef>
              <a:spcAft>
                <a:spcPts val="0"/>
              </a:spcAft>
              <a:buSzPts val="1800"/>
              <a:buNone/>
            </a:pPr>
            <a:r>
              <a:rPr lang="en-US" sz="2400"/>
              <a:t>Output – Activities</a:t>
            </a:r>
            <a:endParaRPr/>
          </a:p>
          <a:p>
            <a:pPr indent="0" lvl="0" marL="114300" rtl="0" algn="l">
              <a:lnSpc>
                <a:spcPct val="90000"/>
              </a:lnSpc>
              <a:spcBef>
                <a:spcPts val="1000"/>
              </a:spcBef>
              <a:spcAft>
                <a:spcPts val="0"/>
              </a:spcAft>
              <a:buSzPts val="1800"/>
              <a:buNone/>
            </a:pPr>
            <a:r>
              <a:rPr i="1" lang="en-US" sz="3200">
                <a:solidFill>
                  <a:srgbClr val="4F6128"/>
                </a:solidFill>
              </a:rPr>
              <a:t>If…</a:t>
            </a:r>
            <a:endParaRPr i="1" sz="3200">
              <a:solidFill>
                <a:srgbClr val="4F6128"/>
              </a:solidFill>
            </a:endParaRPr>
          </a:p>
        </p:txBody>
      </p:sp>
      <p:sp>
        <p:nvSpPr>
          <p:cNvPr id="551" name="Google Shape;551;p29"/>
          <p:cNvSpPr txBox="1"/>
          <p:nvPr>
            <p:ph idx="2" type="body"/>
          </p:nvPr>
        </p:nvSpPr>
        <p:spPr>
          <a:xfrm>
            <a:off x="3571560" y="1055128"/>
            <a:ext cx="2921040" cy="1568520"/>
          </a:xfrm>
          <a:prstGeom prst="rect">
            <a:avLst/>
          </a:prstGeom>
          <a:noFill/>
          <a:ln>
            <a:noFill/>
          </a:ln>
        </p:spPr>
        <p:txBody>
          <a:bodyPr anchorCtr="0" anchor="t" bIns="0" lIns="0" spcFirstLastPara="1" rIns="0" wrap="square" tIns="0">
            <a:normAutofit/>
          </a:bodyPr>
          <a:lstStyle/>
          <a:p>
            <a:pPr indent="0" lvl="0" marL="114300" rtl="0" algn="l">
              <a:lnSpc>
                <a:spcPct val="90000"/>
              </a:lnSpc>
              <a:spcBef>
                <a:spcPts val="1000"/>
              </a:spcBef>
              <a:spcAft>
                <a:spcPts val="0"/>
              </a:spcAft>
              <a:buSzPts val="1800"/>
              <a:buNone/>
            </a:pPr>
            <a:r>
              <a:rPr lang="en-US" sz="2400"/>
              <a:t>Outcome – Result</a:t>
            </a:r>
            <a:endParaRPr/>
          </a:p>
          <a:p>
            <a:pPr indent="0" lvl="0" marL="114300" rtl="0" algn="l">
              <a:lnSpc>
                <a:spcPct val="90000"/>
              </a:lnSpc>
              <a:spcBef>
                <a:spcPts val="1000"/>
              </a:spcBef>
              <a:spcAft>
                <a:spcPts val="0"/>
              </a:spcAft>
              <a:buSzPts val="1800"/>
              <a:buNone/>
            </a:pPr>
            <a:r>
              <a:rPr i="1" lang="en-US" sz="3200">
                <a:solidFill>
                  <a:srgbClr val="4F6128"/>
                </a:solidFill>
              </a:rPr>
              <a:t>Then…</a:t>
            </a:r>
            <a:endParaRPr i="1" sz="3200">
              <a:solidFill>
                <a:srgbClr val="4F6128"/>
              </a:solidFill>
            </a:endParaRPr>
          </a:p>
        </p:txBody>
      </p:sp>
      <p:sp>
        <p:nvSpPr>
          <p:cNvPr id="552" name="Google Shape;552;p29"/>
          <p:cNvSpPr txBox="1"/>
          <p:nvPr>
            <p:ph idx="3" type="body"/>
          </p:nvPr>
        </p:nvSpPr>
        <p:spPr>
          <a:xfrm>
            <a:off x="6639120" y="1055128"/>
            <a:ext cx="2921040" cy="1568520"/>
          </a:xfrm>
          <a:prstGeom prst="rect">
            <a:avLst/>
          </a:prstGeom>
          <a:noFill/>
          <a:ln>
            <a:noFill/>
          </a:ln>
        </p:spPr>
        <p:txBody>
          <a:bodyPr anchorCtr="0" anchor="t" bIns="0" lIns="0" spcFirstLastPara="1" rIns="0" wrap="square" tIns="0">
            <a:normAutofit/>
          </a:bodyPr>
          <a:lstStyle/>
          <a:p>
            <a:pPr indent="0" lvl="0" marL="114300" rtl="0" algn="l">
              <a:lnSpc>
                <a:spcPct val="90000"/>
              </a:lnSpc>
              <a:spcBef>
                <a:spcPts val="1000"/>
              </a:spcBef>
              <a:spcAft>
                <a:spcPts val="0"/>
              </a:spcAft>
              <a:buSzPts val="1800"/>
              <a:buNone/>
            </a:pPr>
            <a:r>
              <a:rPr lang="en-US" sz="2400"/>
              <a:t>Impact</a:t>
            </a:r>
            <a:endParaRPr/>
          </a:p>
          <a:p>
            <a:pPr indent="0" lvl="0" marL="114300" rtl="0" algn="l">
              <a:lnSpc>
                <a:spcPct val="90000"/>
              </a:lnSpc>
              <a:spcBef>
                <a:spcPts val="1000"/>
              </a:spcBef>
              <a:spcAft>
                <a:spcPts val="0"/>
              </a:spcAft>
              <a:buSzPts val="1800"/>
              <a:buNone/>
            </a:pPr>
            <a:r>
              <a:rPr i="1" lang="en-US" sz="3200">
                <a:solidFill>
                  <a:srgbClr val="4F6128"/>
                </a:solidFill>
              </a:rPr>
              <a:t>So that</a:t>
            </a:r>
            <a:endParaRPr i="1" sz="3200">
              <a:solidFill>
                <a:srgbClr val="4F6128"/>
              </a:solidFill>
            </a:endParaRPr>
          </a:p>
        </p:txBody>
      </p:sp>
      <p:sp>
        <p:nvSpPr>
          <p:cNvPr id="553" name="Google Shape;553;p29"/>
          <p:cNvSpPr txBox="1"/>
          <p:nvPr>
            <p:ph idx="4" type="body"/>
          </p:nvPr>
        </p:nvSpPr>
        <p:spPr>
          <a:xfrm>
            <a:off x="504000" y="2125569"/>
            <a:ext cx="2921040" cy="1568520"/>
          </a:xfrm>
          <a:prstGeom prst="rect">
            <a:avLst/>
          </a:prstGeom>
          <a:noFill/>
          <a:ln>
            <a:noFill/>
          </a:ln>
        </p:spPr>
        <p:txBody>
          <a:bodyPr anchorCtr="0" anchor="t" bIns="0" lIns="0" spcFirstLastPara="1" rIns="0" wrap="square" tIns="0">
            <a:normAutofit fontScale="92500"/>
          </a:bodyPr>
          <a:lstStyle/>
          <a:p>
            <a:pPr indent="0" lvl="0" marL="114300" rtl="0" algn="l">
              <a:lnSpc>
                <a:spcPct val="90000"/>
              </a:lnSpc>
              <a:spcBef>
                <a:spcPts val="1000"/>
              </a:spcBef>
              <a:spcAft>
                <a:spcPts val="0"/>
              </a:spcAft>
              <a:buSzPct val="81081"/>
              <a:buNone/>
            </a:pPr>
            <a:r>
              <a:rPr lang="en-US" sz="2400"/>
              <a:t>We digitalize the book and train the teachers, the school will be more interesting</a:t>
            </a:r>
            <a:endParaRPr sz="2400"/>
          </a:p>
          <a:p>
            <a:pPr indent="0" lvl="0" marL="114300" rtl="0" algn="l">
              <a:lnSpc>
                <a:spcPct val="90000"/>
              </a:lnSpc>
              <a:spcBef>
                <a:spcPts val="1000"/>
              </a:spcBef>
              <a:spcAft>
                <a:spcPts val="0"/>
              </a:spcAft>
              <a:buSzPct val="81081"/>
              <a:buNone/>
            </a:pPr>
            <a:r>
              <a:t/>
            </a:r>
            <a:endParaRPr sz="2400"/>
          </a:p>
        </p:txBody>
      </p:sp>
      <p:sp>
        <p:nvSpPr>
          <p:cNvPr id="554" name="Google Shape;554;p29"/>
          <p:cNvSpPr txBox="1"/>
          <p:nvPr>
            <p:ph idx="5" type="body"/>
          </p:nvPr>
        </p:nvSpPr>
        <p:spPr>
          <a:xfrm>
            <a:off x="3571560" y="2125569"/>
            <a:ext cx="2921040" cy="1568520"/>
          </a:xfrm>
          <a:prstGeom prst="rect">
            <a:avLst/>
          </a:prstGeom>
          <a:noFill/>
          <a:ln>
            <a:noFill/>
          </a:ln>
        </p:spPr>
        <p:txBody>
          <a:bodyPr anchorCtr="0" anchor="t" bIns="0" lIns="0" spcFirstLastPara="1" rIns="0" wrap="square" tIns="0">
            <a:normAutofit/>
          </a:bodyPr>
          <a:lstStyle/>
          <a:p>
            <a:pPr indent="0" lvl="0" marL="114300" rtl="0" algn="l">
              <a:lnSpc>
                <a:spcPct val="90000"/>
              </a:lnSpc>
              <a:spcBef>
                <a:spcPts val="1000"/>
              </a:spcBef>
              <a:spcAft>
                <a:spcPts val="0"/>
              </a:spcAft>
              <a:buSzPts val="1800"/>
              <a:buNone/>
            </a:pPr>
            <a:r>
              <a:rPr lang="en-US" sz="2400"/>
              <a:t>Teenagers will finish school</a:t>
            </a:r>
            <a:endParaRPr sz="2400"/>
          </a:p>
        </p:txBody>
      </p:sp>
      <p:sp>
        <p:nvSpPr>
          <p:cNvPr id="555" name="Google Shape;555;p29"/>
          <p:cNvSpPr txBox="1"/>
          <p:nvPr>
            <p:ph idx="6" type="body"/>
          </p:nvPr>
        </p:nvSpPr>
        <p:spPr>
          <a:xfrm>
            <a:off x="6639120" y="2125569"/>
            <a:ext cx="2921040" cy="1568520"/>
          </a:xfrm>
          <a:prstGeom prst="rect">
            <a:avLst/>
          </a:prstGeom>
          <a:noFill/>
          <a:ln>
            <a:noFill/>
          </a:ln>
        </p:spPr>
        <p:txBody>
          <a:bodyPr anchorCtr="0" anchor="t" bIns="0" lIns="0" spcFirstLastPara="1" rIns="0" wrap="square" tIns="0">
            <a:normAutofit/>
          </a:bodyPr>
          <a:lstStyle/>
          <a:p>
            <a:pPr indent="0" lvl="0" marL="114300" rtl="0" algn="l">
              <a:lnSpc>
                <a:spcPct val="90000"/>
              </a:lnSpc>
              <a:spcBef>
                <a:spcPts val="1000"/>
              </a:spcBef>
              <a:spcAft>
                <a:spcPts val="0"/>
              </a:spcAft>
              <a:buSzPts val="1800"/>
              <a:buNone/>
            </a:pPr>
            <a:r>
              <a:rPr lang="en-US" sz="2400"/>
              <a:t>They won’t have difficulty finding a job and will increase their income</a:t>
            </a:r>
            <a:endParaRPr sz="2400"/>
          </a:p>
        </p:txBody>
      </p:sp>
      <p:sp>
        <p:nvSpPr>
          <p:cNvPr id="556" name="Google Shape;556;p29"/>
          <p:cNvSpPr txBox="1"/>
          <p:nvPr/>
        </p:nvSpPr>
        <p:spPr>
          <a:xfrm>
            <a:off x="314325" y="3891555"/>
            <a:ext cx="9429750" cy="682238"/>
          </a:xfrm>
          <a:prstGeom prst="rect">
            <a:avLst/>
          </a:prstGeom>
          <a:solidFill>
            <a:schemeClr val="accent3"/>
          </a:solidFill>
          <a:ln>
            <a:noFill/>
          </a:ln>
        </p:spPr>
        <p:txBody>
          <a:bodyPr anchorCtr="0" anchor="ctr" bIns="0" lIns="0" spcFirstLastPara="1" rIns="0" wrap="square" tIns="0">
            <a:spAutoFit/>
          </a:bodyPr>
          <a:lstStyle/>
          <a:p>
            <a:pPr indent="0" lvl="0" marL="50800" marR="0" rtl="0" algn="ctr">
              <a:lnSpc>
                <a:spcPct val="90000"/>
              </a:lnSpc>
              <a:spcBef>
                <a:spcPts val="1000"/>
              </a:spcBef>
              <a:spcAft>
                <a:spcPts val="0"/>
              </a:spcAft>
              <a:buClr>
                <a:schemeClr val="dk1"/>
              </a:buClr>
              <a:buSzPts val="1800"/>
              <a:buFont typeface="Arial"/>
              <a:buNone/>
            </a:pPr>
            <a:r>
              <a:rPr b="1" i="0" lang="en-US" sz="4000" u="none" cap="none" strike="noStrike">
                <a:solidFill>
                  <a:schemeClr val="lt1"/>
                </a:solidFill>
                <a:latin typeface="Arial"/>
                <a:ea typeface="Arial"/>
                <a:cs typeface="Arial"/>
                <a:sym typeface="Arial"/>
              </a:rPr>
              <a:t>How do you know your project is successful?</a:t>
            </a:r>
            <a:endParaRPr b="1" i="0" sz="4000" u="none" cap="none" strike="noStrike">
              <a:solidFill>
                <a:schemeClr val="lt1"/>
              </a:solidFill>
              <a:latin typeface="Arial"/>
              <a:ea typeface="Arial"/>
              <a:cs typeface="Arial"/>
              <a:sym typeface="Arial"/>
            </a:endParaRPr>
          </a:p>
        </p:txBody>
      </p:sp>
      <p:sp>
        <p:nvSpPr>
          <p:cNvPr id="557" name="Google Shape;557;p29"/>
          <p:cNvSpPr txBox="1"/>
          <p:nvPr/>
        </p:nvSpPr>
        <p:spPr>
          <a:xfrm>
            <a:off x="504000" y="4573793"/>
            <a:ext cx="6996938" cy="682238"/>
          </a:xfrm>
          <a:prstGeom prst="rect">
            <a:avLst/>
          </a:prstGeom>
          <a:noFill/>
          <a:ln>
            <a:noFill/>
          </a:ln>
        </p:spPr>
        <p:txBody>
          <a:bodyPr anchorCtr="0" anchor="t" bIns="0" lIns="0" spcFirstLastPara="1" rIns="0" wrap="square" tIns="0">
            <a:normAutofit/>
          </a:bodyPr>
          <a:lstStyle/>
          <a:p>
            <a:pPr indent="0" lvl="0" marL="114300" marR="0" rtl="0" algn="l">
              <a:lnSpc>
                <a:spcPct val="90000"/>
              </a:lnSpc>
              <a:spcBef>
                <a:spcPts val="1000"/>
              </a:spcBef>
              <a:spcAft>
                <a:spcPts val="0"/>
              </a:spcAft>
              <a:buClr>
                <a:schemeClr val="dk1"/>
              </a:buClr>
              <a:buSzPts val="1800"/>
              <a:buFont typeface="Arial"/>
              <a:buNone/>
            </a:pPr>
            <a:r>
              <a:rPr b="0" i="0" lang="en-US" sz="2400" u="none" cap="none" strike="noStrike">
                <a:solidFill>
                  <a:schemeClr val="dk1"/>
                </a:solidFill>
                <a:latin typeface="Arial"/>
                <a:ea typeface="Arial"/>
                <a:cs typeface="Arial"/>
                <a:sym typeface="Arial"/>
              </a:rPr>
              <a:t>Find evidence, Evaluate, Measure!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30"/>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115000"/>
              </a:lnSpc>
              <a:spcBef>
                <a:spcPts val="0"/>
              </a:spcBef>
              <a:spcAft>
                <a:spcPts val="0"/>
              </a:spcAft>
              <a:buSzPts val="1800"/>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Level 2-</a:t>
            </a:r>
            <a:br>
              <a:rPr lang="en-US" sz="1800">
                <a:latin typeface="Arial"/>
                <a:ea typeface="Arial"/>
                <a:cs typeface="Arial"/>
                <a:sym typeface="Arial"/>
              </a:rPr>
            </a:br>
            <a:r>
              <a:rPr lang="en-US" sz="1800">
                <a:latin typeface="Arial"/>
                <a:ea typeface="Arial"/>
                <a:cs typeface="Arial"/>
                <a:sym typeface="Arial"/>
              </a:rPr>
              <a:t>define the strategy you will follow </a:t>
            </a:r>
            <a:br>
              <a:rPr lang="en-US" sz="1800">
                <a:latin typeface="Arial"/>
                <a:ea typeface="Arial"/>
                <a:cs typeface="Arial"/>
                <a:sym typeface="Arial"/>
              </a:rPr>
            </a:br>
            <a:br>
              <a:rPr lang="en-US" sz="1800">
                <a:latin typeface="Arial"/>
                <a:ea typeface="Arial"/>
                <a:cs typeface="Arial"/>
                <a:sym typeface="Arial"/>
              </a:rPr>
            </a:br>
            <a:r>
              <a:rPr lang="en-US" sz="1800">
                <a:latin typeface="Arial"/>
                <a:ea typeface="Arial"/>
                <a:cs typeface="Arial"/>
                <a:sym typeface="Arial"/>
              </a:rPr>
              <a:t>“</a:t>
            </a:r>
            <a:r>
              <a:rPr b="1" lang="en-US" sz="1800">
                <a:latin typeface="Arial"/>
                <a:ea typeface="Arial"/>
                <a:cs typeface="Arial"/>
                <a:sym typeface="Arial"/>
              </a:rPr>
              <a:t>SWOT Analysis”</a:t>
            </a:r>
            <a:endParaRPr/>
          </a:p>
        </p:txBody>
      </p:sp>
      <p:pic>
        <p:nvPicPr>
          <p:cNvPr id="563" name="Google Shape;563;p30"/>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564" name="Google Shape;564;p30"/>
          <p:cNvPicPr preferRelativeResize="0"/>
          <p:nvPr/>
        </p:nvPicPr>
        <p:blipFill rotWithShape="1">
          <a:blip r:embed="rId4">
            <a:alphaModFix/>
          </a:blip>
          <a:srcRect b="0" l="0" r="0" t="0"/>
          <a:stretch/>
        </p:blipFill>
        <p:spPr>
          <a:xfrm rot="-784999">
            <a:off x="1445144" y="425346"/>
            <a:ext cx="1800000" cy="3600000"/>
          </a:xfrm>
          <a:prstGeom prst="rect">
            <a:avLst/>
          </a:prstGeom>
          <a:noFill/>
          <a:ln>
            <a:noFill/>
          </a:ln>
        </p:spPr>
      </p:pic>
      <p:sp>
        <p:nvSpPr>
          <p:cNvPr id="565" name="Google Shape;565;p30"/>
          <p:cNvSpPr txBox="1"/>
          <p:nvPr>
            <p:ph idx="1" type="body"/>
          </p:nvPr>
        </p:nvSpPr>
        <p:spPr>
          <a:xfrm>
            <a:off x="3350760" y="530679"/>
            <a:ext cx="6225864" cy="4475661"/>
          </a:xfrm>
          <a:prstGeom prst="rect">
            <a:avLst/>
          </a:prstGeom>
          <a:noFill/>
          <a:ln>
            <a:noFill/>
          </a:ln>
        </p:spPr>
        <p:txBody>
          <a:bodyPr anchorCtr="0" anchor="t" bIns="0" lIns="0" spcFirstLastPara="1" rIns="0" wrap="square" tIns="0">
            <a:normAutofit/>
          </a:bodyPr>
          <a:lstStyle/>
          <a:p>
            <a:pPr indent="0" lvl="0" marL="114300" rtl="0" algn="l">
              <a:lnSpc>
                <a:spcPct val="90000"/>
              </a:lnSpc>
              <a:spcBef>
                <a:spcPts val="1000"/>
              </a:spcBef>
              <a:spcAft>
                <a:spcPts val="0"/>
              </a:spcAft>
              <a:buSzPts val="1800"/>
              <a:buNone/>
            </a:pPr>
            <a:r>
              <a:rPr b="1" lang="en-US" sz="2800"/>
              <a:t>Consider the Environment</a:t>
            </a:r>
            <a:endParaRPr/>
          </a:p>
          <a:p>
            <a:pPr indent="-342900" lvl="0" marL="457200" rtl="0" algn="l">
              <a:lnSpc>
                <a:spcPct val="107000"/>
              </a:lnSpc>
              <a:spcBef>
                <a:spcPts val="1000"/>
              </a:spcBef>
              <a:spcAft>
                <a:spcPts val="0"/>
              </a:spcAft>
              <a:buSzPts val="1800"/>
              <a:buChar char="•"/>
            </a:pPr>
            <a:r>
              <a:rPr lang="en-US" sz="2800">
                <a:latin typeface="Calibri"/>
                <a:ea typeface="Calibri"/>
                <a:cs typeface="Calibri"/>
                <a:sym typeface="Calibri"/>
              </a:rPr>
              <a:t>Internal (within the organization) &amp; External</a:t>
            </a:r>
            <a:endParaRPr/>
          </a:p>
          <a:p>
            <a:pPr indent="-342900" lvl="0" marL="457200" rtl="0" algn="l">
              <a:lnSpc>
                <a:spcPct val="107000"/>
              </a:lnSpc>
              <a:spcBef>
                <a:spcPts val="1800"/>
              </a:spcBef>
              <a:spcAft>
                <a:spcPts val="0"/>
              </a:spcAft>
              <a:buSzPts val="1800"/>
              <a:buChar char="•"/>
            </a:pPr>
            <a:r>
              <a:rPr lang="en-US" sz="2800">
                <a:latin typeface="Calibri"/>
                <a:ea typeface="Calibri"/>
                <a:cs typeface="Calibri"/>
                <a:sym typeface="Calibri"/>
              </a:rPr>
              <a:t>Strength &amp; Weaknesses in the organization and among team members</a:t>
            </a:r>
            <a:endParaRPr/>
          </a:p>
          <a:p>
            <a:pPr indent="-342900" lvl="0" marL="457200" rtl="0" algn="l">
              <a:lnSpc>
                <a:spcPct val="107000"/>
              </a:lnSpc>
              <a:spcBef>
                <a:spcPts val="1800"/>
              </a:spcBef>
              <a:spcAft>
                <a:spcPts val="0"/>
              </a:spcAft>
              <a:buSzPts val="1800"/>
              <a:buChar char="•"/>
            </a:pPr>
            <a:r>
              <a:rPr lang="en-US" sz="2800">
                <a:latin typeface="Calibri"/>
                <a:ea typeface="Calibri"/>
                <a:cs typeface="Calibri"/>
                <a:sym typeface="Calibri"/>
              </a:rPr>
              <a:t>Opportunities and threats from the environment</a:t>
            </a:r>
            <a:endParaRPr/>
          </a:p>
          <a:p>
            <a:pPr indent="0" lvl="0" marL="114300" rtl="0" algn="l">
              <a:lnSpc>
                <a:spcPct val="90000"/>
              </a:lnSpc>
              <a:spcBef>
                <a:spcPts val="1800"/>
              </a:spcBef>
              <a:spcAft>
                <a:spcPts val="0"/>
              </a:spcAft>
              <a:buSzPts val="18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31"/>
          <p:cNvSpPr txBox="1"/>
          <p:nvPr>
            <p:ph type="title"/>
          </p:nvPr>
        </p:nvSpPr>
        <p:spPr>
          <a:xfrm>
            <a:off x="368024" y="165595"/>
            <a:ext cx="4068000" cy="682238"/>
          </a:xfrm>
          <a:prstGeom prst="rect">
            <a:avLst/>
          </a:prstGeom>
          <a:noFill/>
          <a:ln>
            <a:noFill/>
          </a:ln>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b="1" lang="en-US" sz="4000">
                <a:solidFill>
                  <a:srgbClr val="002060"/>
                </a:solidFill>
                <a:latin typeface="Arial"/>
                <a:ea typeface="Arial"/>
                <a:cs typeface="Arial"/>
                <a:sym typeface="Arial"/>
              </a:rPr>
              <a:t>PESTEL analysis</a:t>
            </a:r>
            <a:endParaRPr b="1" sz="4000">
              <a:solidFill>
                <a:srgbClr val="002060"/>
              </a:solidFill>
            </a:endParaRPr>
          </a:p>
        </p:txBody>
      </p:sp>
      <p:sp>
        <p:nvSpPr>
          <p:cNvPr id="572" name="Google Shape;572;p31"/>
          <p:cNvSpPr txBox="1"/>
          <p:nvPr>
            <p:ph idx="4294967295" type="body"/>
          </p:nvPr>
        </p:nvSpPr>
        <p:spPr>
          <a:xfrm>
            <a:off x="4436024" y="678697"/>
            <a:ext cx="5543551" cy="43131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1000"/>
              </a:spcBef>
              <a:spcAft>
                <a:spcPts val="0"/>
              </a:spcAft>
              <a:buSzPts val="2800"/>
              <a:buNone/>
            </a:pPr>
            <a:r>
              <a:rPr lang="en-US" sz="2400"/>
              <a:t>A tool used to identify the </a:t>
            </a:r>
            <a:r>
              <a:rPr i="1" lang="en-US" sz="2400"/>
              <a:t>macro (external) influences </a:t>
            </a:r>
            <a:r>
              <a:rPr lang="en-US" sz="2400"/>
              <a:t>that may impact on an organisation and its project, as part of its strategy</a:t>
            </a:r>
            <a:endParaRPr/>
          </a:p>
          <a:p>
            <a:pPr indent="-200213" lvl="0" marL="378013" rtl="0" algn="l">
              <a:lnSpc>
                <a:spcPct val="90000"/>
              </a:lnSpc>
              <a:spcBef>
                <a:spcPts val="1000"/>
              </a:spcBef>
              <a:spcAft>
                <a:spcPts val="0"/>
              </a:spcAft>
              <a:buSzPts val="2800"/>
              <a:buFont typeface="Arial"/>
              <a:buNone/>
            </a:pPr>
            <a:r>
              <a:t/>
            </a:r>
            <a:endParaRPr sz="1000"/>
          </a:p>
          <a:p>
            <a:pPr indent="-378013" lvl="0" marL="378013" rtl="0" algn="l">
              <a:lnSpc>
                <a:spcPct val="90000"/>
              </a:lnSpc>
              <a:spcBef>
                <a:spcPts val="1000"/>
              </a:spcBef>
              <a:spcAft>
                <a:spcPts val="0"/>
              </a:spcAft>
              <a:buSzPts val="2800"/>
              <a:buFont typeface="Arial"/>
              <a:buChar char="•"/>
            </a:pPr>
            <a:r>
              <a:rPr lang="en-US" sz="2400"/>
              <a:t>Political, </a:t>
            </a:r>
            <a:endParaRPr/>
          </a:p>
          <a:p>
            <a:pPr indent="-378013" lvl="0" marL="378013" rtl="0" algn="l">
              <a:lnSpc>
                <a:spcPct val="90000"/>
              </a:lnSpc>
              <a:spcBef>
                <a:spcPts val="1000"/>
              </a:spcBef>
              <a:spcAft>
                <a:spcPts val="0"/>
              </a:spcAft>
              <a:buSzPts val="2800"/>
              <a:buFont typeface="Arial"/>
              <a:buChar char="•"/>
            </a:pPr>
            <a:r>
              <a:rPr lang="en-US" sz="2400"/>
              <a:t>Economical, </a:t>
            </a:r>
            <a:endParaRPr/>
          </a:p>
          <a:p>
            <a:pPr indent="-378013" lvl="0" marL="378013" rtl="0" algn="l">
              <a:lnSpc>
                <a:spcPct val="90000"/>
              </a:lnSpc>
              <a:spcBef>
                <a:spcPts val="1000"/>
              </a:spcBef>
              <a:spcAft>
                <a:spcPts val="0"/>
              </a:spcAft>
              <a:buSzPts val="2800"/>
              <a:buFont typeface="Arial"/>
              <a:buChar char="•"/>
            </a:pPr>
            <a:r>
              <a:rPr lang="en-US" sz="2400"/>
              <a:t>Social, </a:t>
            </a:r>
            <a:endParaRPr/>
          </a:p>
          <a:p>
            <a:pPr indent="-378013" lvl="0" marL="378013" rtl="0" algn="l">
              <a:lnSpc>
                <a:spcPct val="90000"/>
              </a:lnSpc>
              <a:spcBef>
                <a:spcPts val="1000"/>
              </a:spcBef>
              <a:spcAft>
                <a:spcPts val="0"/>
              </a:spcAft>
              <a:buSzPts val="2800"/>
              <a:buFont typeface="Arial"/>
              <a:buChar char="•"/>
            </a:pPr>
            <a:r>
              <a:rPr lang="en-US" sz="2400"/>
              <a:t>Technological</a:t>
            </a:r>
            <a:endParaRPr sz="2400"/>
          </a:p>
          <a:p>
            <a:pPr indent="-378013" lvl="0" marL="378013" rtl="0" algn="l">
              <a:lnSpc>
                <a:spcPct val="90000"/>
              </a:lnSpc>
              <a:spcBef>
                <a:spcPts val="1000"/>
              </a:spcBef>
              <a:spcAft>
                <a:spcPts val="0"/>
              </a:spcAft>
              <a:buSzPts val="2800"/>
              <a:buFont typeface="Arial"/>
              <a:buChar char="•"/>
            </a:pPr>
            <a:r>
              <a:rPr lang="en-US" sz="2400"/>
              <a:t>Environmental</a:t>
            </a:r>
            <a:endParaRPr/>
          </a:p>
          <a:p>
            <a:pPr indent="-378013" lvl="0" marL="378013" rtl="0" algn="l">
              <a:lnSpc>
                <a:spcPct val="90000"/>
              </a:lnSpc>
              <a:spcBef>
                <a:spcPts val="1000"/>
              </a:spcBef>
              <a:spcAft>
                <a:spcPts val="0"/>
              </a:spcAft>
              <a:buSzPts val="2800"/>
              <a:buFont typeface="Arial"/>
              <a:buChar char="•"/>
            </a:pPr>
            <a:r>
              <a:rPr lang="en-US" sz="2400"/>
              <a:t>Legal </a:t>
            </a:r>
            <a:endParaRPr sz="2400"/>
          </a:p>
          <a:p>
            <a:pPr indent="-228600" lvl="0" marL="457200" marR="0" rtl="0" algn="l">
              <a:lnSpc>
                <a:spcPct val="90000"/>
              </a:lnSpc>
              <a:spcBef>
                <a:spcPts val="1000"/>
              </a:spcBef>
              <a:spcAft>
                <a:spcPts val="0"/>
              </a:spcAft>
              <a:buClr>
                <a:schemeClr val="dk1"/>
              </a:buClr>
              <a:buSzPts val="2800"/>
              <a:buFont typeface="Arial"/>
              <a:buNone/>
            </a:pPr>
            <a:r>
              <a:t/>
            </a:r>
            <a:endParaRPr sz="2400"/>
          </a:p>
        </p:txBody>
      </p:sp>
      <p:pic>
        <p:nvPicPr>
          <p:cNvPr id="573" name="Google Shape;573;p31"/>
          <p:cNvPicPr preferRelativeResize="0"/>
          <p:nvPr/>
        </p:nvPicPr>
        <p:blipFill rotWithShape="1">
          <a:blip r:embed="rId3">
            <a:alphaModFix/>
          </a:blip>
          <a:srcRect b="0" l="0" r="0" t="0"/>
          <a:stretch/>
        </p:blipFill>
        <p:spPr>
          <a:xfrm>
            <a:off x="0" y="1170928"/>
            <a:ext cx="4804048" cy="3820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32"/>
          <p:cNvSpPr txBox="1"/>
          <p:nvPr>
            <p:ph type="title"/>
          </p:nvPr>
        </p:nvSpPr>
        <p:spPr>
          <a:xfrm>
            <a:off x="5661788" y="404259"/>
            <a:ext cx="4153725" cy="1790234"/>
          </a:xfrm>
          <a:prstGeom prst="rect">
            <a:avLst/>
          </a:prstGeom>
          <a:noFill/>
          <a:ln>
            <a:noFill/>
          </a:ln>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b="1" lang="en-US" sz="4000">
                <a:solidFill>
                  <a:srgbClr val="002060"/>
                </a:solidFill>
                <a:latin typeface="Arial"/>
                <a:ea typeface="Arial"/>
                <a:cs typeface="Arial"/>
                <a:sym typeface="Arial"/>
              </a:rPr>
              <a:t>SWOT Analysis – Internal Influences</a:t>
            </a:r>
            <a:endParaRPr b="1" sz="4000">
              <a:solidFill>
                <a:srgbClr val="002060"/>
              </a:solidFill>
            </a:endParaRPr>
          </a:p>
        </p:txBody>
      </p:sp>
      <p:pic>
        <p:nvPicPr>
          <p:cNvPr id="580" name="Google Shape;580;p32"/>
          <p:cNvPicPr preferRelativeResize="0"/>
          <p:nvPr/>
        </p:nvPicPr>
        <p:blipFill rotWithShape="1">
          <a:blip r:embed="rId3">
            <a:alphaModFix/>
          </a:blip>
          <a:srcRect b="0" l="0" r="0" t="0"/>
          <a:stretch/>
        </p:blipFill>
        <p:spPr>
          <a:xfrm>
            <a:off x="120132" y="155165"/>
            <a:ext cx="5394843" cy="5394843"/>
          </a:xfrm>
          <a:prstGeom prst="rect">
            <a:avLst/>
          </a:prstGeom>
          <a:noFill/>
          <a:ln>
            <a:noFill/>
          </a:ln>
        </p:spPr>
      </p:pic>
      <p:sp>
        <p:nvSpPr>
          <p:cNvPr id="581" name="Google Shape;581;p32"/>
          <p:cNvSpPr txBox="1"/>
          <p:nvPr/>
        </p:nvSpPr>
        <p:spPr>
          <a:xfrm>
            <a:off x="5806767" y="2410290"/>
            <a:ext cx="4153726" cy="263600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000"/>
              </a:spcBef>
              <a:spcAft>
                <a:spcPts val="0"/>
              </a:spcAft>
              <a:buClr>
                <a:schemeClr val="dk1"/>
              </a:buClr>
              <a:buSzPts val="2800"/>
              <a:buFont typeface="Arial"/>
              <a:buNone/>
            </a:pPr>
            <a:r>
              <a:rPr b="0" i="0" lang="en-US" sz="2000" u="none" cap="none" strike="noStrike">
                <a:solidFill>
                  <a:schemeClr val="dk1"/>
                </a:solidFill>
                <a:latin typeface="Arial"/>
                <a:ea typeface="Arial"/>
                <a:cs typeface="Arial"/>
                <a:sym typeface="Arial"/>
              </a:rPr>
              <a:t>The primary objective of a SWOT analysis is to help organizations develop a full awareness of all the factors involved in making a business decision</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46"/>
          <p:cNvSpPr txBox="1"/>
          <p:nvPr>
            <p:ph type="title"/>
          </p:nvPr>
        </p:nvSpPr>
        <p:spPr>
          <a:xfrm>
            <a:off x="504000" y="413581"/>
            <a:ext cx="9072000" cy="571438"/>
          </a:xfrm>
          <a:prstGeom prst="rect">
            <a:avLst/>
          </a:prstGeom>
          <a:noFill/>
          <a:ln>
            <a:noFill/>
          </a:ln>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b="1" lang="en-US" sz="3200">
                <a:solidFill>
                  <a:srgbClr val="002060"/>
                </a:solidFill>
                <a:latin typeface="Arial"/>
                <a:ea typeface="Arial"/>
                <a:cs typeface="Arial"/>
                <a:sym typeface="Arial"/>
              </a:rPr>
              <a:t>Combined use of SWOT &amp; PESTEL Analysis</a:t>
            </a:r>
            <a:endParaRPr b="1" sz="3200">
              <a:solidFill>
                <a:srgbClr val="002060"/>
              </a:solidFill>
            </a:endParaRPr>
          </a:p>
        </p:txBody>
      </p:sp>
      <p:graphicFrame>
        <p:nvGraphicFramePr>
          <p:cNvPr id="588" name="Google Shape;588;p46"/>
          <p:cNvGraphicFramePr/>
          <p:nvPr/>
        </p:nvGraphicFramePr>
        <p:xfrm>
          <a:off x="1216057" y="1371601"/>
          <a:ext cx="3000000" cy="3000000"/>
        </p:xfrm>
        <a:graphic>
          <a:graphicData uri="http://schemas.openxmlformats.org/drawingml/2006/table">
            <a:tbl>
              <a:tblPr bandRow="1" firstRow="1">
                <a:noFill/>
                <a:tableStyleId>{CC8F2F69-D39A-4EE6-BB4D-C30D91E206AD}</a:tableStyleId>
              </a:tblPr>
              <a:tblGrid>
                <a:gridCol w="3850850"/>
                <a:gridCol w="3850850"/>
              </a:tblGrid>
              <a:tr h="1514675">
                <a:tc>
                  <a:txBody>
                    <a:bodyPr/>
                    <a:lstStyle/>
                    <a:p>
                      <a:pPr indent="0" lvl="0" marL="0" marR="0" rtl="0" algn="l">
                        <a:lnSpc>
                          <a:spcPct val="100000"/>
                        </a:lnSpc>
                        <a:spcBef>
                          <a:spcPts val="0"/>
                        </a:spcBef>
                        <a:spcAft>
                          <a:spcPts val="0"/>
                        </a:spcAft>
                        <a:buNone/>
                      </a:pPr>
                      <a:r>
                        <a:rPr b="1" lang="en-US" sz="1800" u="none" cap="none" strike="noStrike"/>
                        <a:t>STRENGTHS</a:t>
                      </a:r>
                      <a:endParaRPr/>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rPr lang="en-US" sz="1400" u="none" cap="none" strike="noStrike">
                          <a:solidFill>
                            <a:schemeClr val="lt1"/>
                          </a:solidFill>
                        </a:rPr>
                        <a:t>e.g. </a:t>
                      </a:r>
                      <a:r>
                        <a:rPr b="0" lang="en-US" sz="1400" u="none" cap="none" strike="noStrike"/>
                        <a:t>Experienced team members</a:t>
                      </a:r>
                      <a:endParaRPr b="0" sz="1400" u="none" cap="none" strike="noStrike"/>
                    </a:p>
                  </a:txBody>
                  <a:tcPr marT="37800" marB="37800" marR="75600" marL="75600">
                    <a:solidFill>
                      <a:srgbClr val="E36C09"/>
                    </a:solidFill>
                  </a:tcPr>
                </a:tc>
                <a:tc>
                  <a:txBody>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WEAKNESSES</a:t>
                      </a:r>
                      <a:endParaRPr b="1"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rPr lang="en-US" sz="1400" u="none" cap="none" strike="noStrike">
                          <a:solidFill>
                            <a:schemeClr val="lt1"/>
                          </a:solidFill>
                        </a:rPr>
                        <a:t>e.g. </a:t>
                      </a:r>
                      <a:r>
                        <a:rPr b="0" lang="en-US" sz="1400" u="none" cap="none" strike="noStrike"/>
                        <a:t>insufficient use of new technologies</a:t>
                      </a:r>
                      <a:endParaRPr b="0"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37800" marB="37800" marR="75600" marL="75600">
                    <a:solidFill>
                      <a:srgbClr val="FF3300"/>
                    </a:solidFill>
                  </a:tcPr>
                </a:tc>
              </a:tr>
              <a:tr h="2177950">
                <a:tc>
                  <a:txBody>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OPPORTUNITIES</a:t>
                      </a:r>
                      <a:endParaRPr b="1"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rPr b="1" lang="en-US" sz="1400" u="none" cap="none" strike="noStrike">
                          <a:solidFill>
                            <a:srgbClr val="C00000"/>
                          </a:solidFill>
                        </a:rPr>
                        <a:t>P</a:t>
                      </a:r>
                      <a:r>
                        <a:rPr lang="en-US" sz="1400" u="none" cap="none" strike="noStrike"/>
                        <a:t> </a:t>
                      </a:r>
                      <a:r>
                        <a:rPr lang="en-US" sz="1400" u="none" cap="none" strike="noStrike">
                          <a:solidFill>
                            <a:schemeClr val="lt1"/>
                          </a:solidFill>
                        </a:rPr>
                        <a:t>e.g. a new regulation support our initiative</a:t>
                      </a:r>
                      <a:endParaRPr sz="1400" u="none" cap="none" strike="noStrike">
                        <a:solidFill>
                          <a:schemeClr val="lt1"/>
                        </a:solidFill>
                      </a:endParaRPr>
                    </a:p>
                    <a:p>
                      <a:pPr indent="0" lvl="0" marL="0" marR="0" rtl="0" algn="l">
                        <a:lnSpc>
                          <a:spcPct val="100000"/>
                        </a:lnSpc>
                        <a:spcBef>
                          <a:spcPts val="0"/>
                        </a:spcBef>
                        <a:spcAft>
                          <a:spcPts val="0"/>
                        </a:spcAft>
                        <a:buNone/>
                      </a:pPr>
                      <a:r>
                        <a:rPr b="1" lang="en-US" sz="1600" u="none" cap="none" strike="noStrike">
                          <a:solidFill>
                            <a:srgbClr val="C00000"/>
                          </a:solidFill>
                          <a:latin typeface="Arial"/>
                          <a:ea typeface="Arial"/>
                          <a:cs typeface="Arial"/>
                          <a:sym typeface="Arial"/>
                        </a:rPr>
                        <a:t>E</a:t>
                      </a:r>
                      <a:endParaRPr/>
                    </a:p>
                    <a:p>
                      <a:pPr indent="0" lvl="0" marL="0" marR="0" rtl="0" algn="l">
                        <a:lnSpc>
                          <a:spcPct val="100000"/>
                        </a:lnSpc>
                        <a:spcBef>
                          <a:spcPts val="0"/>
                        </a:spcBef>
                        <a:spcAft>
                          <a:spcPts val="0"/>
                        </a:spcAft>
                        <a:buNone/>
                      </a:pPr>
                      <a:r>
                        <a:rPr b="1" lang="en-US" sz="1600" u="none" cap="none" strike="noStrike">
                          <a:solidFill>
                            <a:srgbClr val="C00000"/>
                          </a:solidFill>
                          <a:latin typeface="Arial"/>
                          <a:ea typeface="Arial"/>
                          <a:cs typeface="Arial"/>
                          <a:sym typeface="Arial"/>
                        </a:rPr>
                        <a:t>S</a:t>
                      </a:r>
                      <a:endParaRPr/>
                    </a:p>
                    <a:p>
                      <a:pPr indent="0" lvl="0" marL="0" marR="0" rtl="0" algn="l">
                        <a:lnSpc>
                          <a:spcPct val="100000"/>
                        </a:lnSpc>
                        <a:spcBef>
                          <a:spcPts val="0"/>
                        </a:spcBef>
                        <a:spcAft>
                          <a:spcPts val="0"/>
                        </a:spcAft>
                        <a:buNone/>
                      </a:pPr>
                      <a:r>
                        <a:rPr b="1" lang="en-US" sz="1600" u="none" cap="none" strike="noStrike">
                          <a:solidFill>
                            <a:srgbClr val="C00000"/>
                          </a:solidFill>
                          <a:latin typeface="Arial"/>
                          <a:ea typeface="Arial"/>
                          <a:cs typeface="Arial"/>
                          <a:sym typeface="Arial"/>
                        </a:rPr>
                        <a:t>T</a:t>
                      </a:r>
                      <a:endParaRPr/>
                    </a:p>
                    <a:p>
                      <a:pPr indent="0" lvl="0" marL="0" marR="0" rtl="0" algn="l">
                        <a:lnSpc>
                          <a:spcPct val="100000"/>
                        </a:lnSpc>
                        <a:spcBef>
                          <a:spcPts val="0"/>
                        </a:spcBef>
                        <a:spcAft>
                          <a:spcPts val="0"/>
                        </a:spcAft>
                        <a:buNone/>
                      </a:pPr>
                      <a:r>
                        <a:rPr b="1" lang="en-US" sz="1600" u="none" cap="none" strike="noStrike">
                          <a:solidFill>
                            <a:srgbClr val="C00000"/>
                          </a:solidFill>
                          <a:latin typeface="Arial"/>
                          <a:ea typeface="Arial"/>
                          <a:cs typeface="Arial"/>
                          <a:sym typeface="Arial"/>
                        </a:rPr>
                        <a:t>E</a:t>
                      </a:r>
                      <a:endParaRPr/>
                    </a:p>
                    <a:p>
                      <a:pPr indent="0" lvl="0" marL="0" marR="0" rtl="0" algn="l">
                        <a:lnSpc>
                          <a:spcPct val="100000"/>
                        </a:lnSpc>
                        <a:spcBef>
                          <a:spcPts val="0"/>
                        </a:spcBef>
                        <a:spcAft>
                          <a:spcPts val="0"/>
                        </a:spcAft>
                        <a:buNone/>
                      </a:pPr>
                      <a:r>
                        <a:rPr b="1" lang="en-US" sz="1600" u="none" cap="none" strike="noStrike">
                          <a:solidFill>
                            <a:srgbClr val="C00000"/>
                          </a:solidFill>
                          <a:latin typeface="Arial"/>
                          <a:ea typeface="Arial"/>
                          <a:cs typeface="Arial"/>
                          <a:sym typeface="Arial"/>
                        </a:rPr>
                        <a:t>L</a:t>
                      </a:r>
                      <a:endParaRPr b="1" sz="1600" u="none" cap="none" strike="noStrike">
                        <a:solidFill>
                          <a:srgbClr val="C00000"/>
                        </a:solidFill>
                        <a:latin typeface="Arial"/>
                        <a:ea typeface="Arial"/>
                        <a:cs typeface="Arial"/>
                        <a:sym typeface="Arial"/>
                      </a:endParaRPr>
                    </a:p>
                  </a:txBody>
                  <a:tcPr marT="37800" marB="37800" marR="75600" marL="75600">
                    <a:solidFill>
                      <a:srgbClr val="0070C0"/>
                    </a:solidFill>
                  </a:tcPr>
                </a:tc>
                <a:tc>
                  <a:txBody>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THREATS</a:t>
                      </a:r>
                      <a:endParaRPr/>
                    </a:p>
                    <a:p>
                      <a:pPr indent="0" lvl="0" marL="0" marR="0" rtl="0" algn="l">
                        <a:lnSpc>
                          <a:spcPct val="100000"/>
                        </a:lnSpc>
                        <a:spcBef>
                          <a:spcPts val="0"/>
                        </a:spcBef>
                        <a:spcAft>
                          <a:spcPts val="0"/>
                        </a:spcAft>
                        <a:buNone/>
                      </a:pPr>
                      <a:r>
                        <a:t/>
                      </a:r>
                      <a:endParaRPr sz="1400" u="none" cap="none" strike="noStrike">
                        <a:solidFill>
                          <a:schemeClr val="lt1"/>
                        </a:solidFill>
                      </a:endParaRPr>
                    </a:p>
                    <a:p>
                      <a:pPr indent="0" lvl="0" marL="0" marR="0" rtl="0" algn="l">
                        <a:lnSpc>
                          <a:spcPct val="100000"/>
                        </a:lnSpc>
                        <a:spcBef>
                          <a:spcPts val="0"/>
                        </a:spcBef>
                        <a:spcAft>
                          <a:spcPts val="0"/>
                        </a:spcAft>
                        <a:buNone/>
                      </a:pPr>
                      <a:r>
                        <a:rPr b="1" lang="en-US" sz="1600" u="none" cap="none" strike="noStrike">
                          <a:solidFill>
                            <a:srgbClr val="C00000"/>
                          </a:solidFill>
                          <a:latin typeface="Arial"/>
                          <a:ea typeface="Arial"/>
                          <a:cs typeface="Arial"/>
                          <a:sym typeface="Arial"/>
                        </a:rPr>
                        <a:t>P</a:t>
                      </a:r>
                      <a:endParaRPr/>
                    </a:p>
                    <a:p>
                      <a:pPr indent="0" lvl="0" marL="0" marR="0" rtl="0" algn="l">
                        <a:lnSpc>
                          <a:spcPct val="100000"/>
                        </a:lnSpc>
                        <a:spcBef>
                          <a:spcPts val="0"/>
                        </a:spcBef>
                        <a:spcAft>
                          <a:spcPts val="0"/>
                        </a:spcAft>
                        <a:buNone/>
                      </a:pPr>
                      <a:r>
                        <a:rPr b="1" lang="en-US" sz="1600" u="none" cap="none" strike="noStrike">
                          <a:solidFill>
                            <a:srgbClr val="C00000"/>
                          </a:solidFill>
                          <a:latin typeface="Arial"/>
                          <a:ea typeface="Arial"/>
                          <a:cs typeface="Arial"/>
                          <a:sym typeface="Arial"/>
                        </a:rPr>
                        <a:t>E </a:t>
                      </a:r>
                      <a:r>
                        <a:rPr lang="en-US" sz="1400" u="none" cap="none" strike="noStrike">
                          <a:solidFill>
                            <a:schemeClr val="lt1"/>
                          </a:solidFill>
                        </a:rPr>
                        <a:t>e.g. our donors changed their priorities</a:t>
                      </a:r>
                      <a:endParaRPr/>
                    </a:p>
                    <a:p>
                      <a:pPr indent="0" lvl="0" marL="0" marR="0" rtl="0" algn="l">
                        <a:lnSpc>
                          <a:spcPct val="100000"/>
                        </a:lnSpc>
                        <a:spcBef>
                          <a:spcPts val="0"/>
                        </a:spcBef>
                        <a:spcAft>
                          <a:spcPts val="0"/>
                        </a:spcAft>
                        <a:buNone/>
                      </a:pPr>
                      <a:r>
                        <a:rPr b="1" lang="en-US" sz="1600" u="none" cap="none" strike="noStrike">
                          <a:solidFill>
                            <a:srgbClr val="C00000"/>
                          </a:solidFill>
                          <a:latin typeface="Arial"/>
                          <a:ea typeface="Arial"/>
                          <a:cs typeface="Arial"/>
                          <a:sym typeface="Arial"/>
                        </a:rPr>
                        <a:t>S</a:t>
                      </a:r>
                      <a:endParaRPr/>
                    </a:p>
                    <a:p>
                      <a:pPr indent="0" lvl="0" marL="0" marR="0" rtl="0" algn="l">
                        <a:lnSpc>
                          <a:spcPct val="100000"/>
                        </a:lnSpc>
                        <a:spcBef>
                          <a:spcPts val="0"/>
                        </a:spcBef>
                        <a:spcAft>
                          <a:spcPts val="0"/>
                        </a:spcAft>
                        <a:buNone/>
                      </a:pPr>
                      <a:r>
                        <a:rPr b="1" lang="en-US" sz="1600" u="none" cap="none" strike="noStrike">
                          <a:solidFill>
                            <a:srgbClr val="C00000"/>
                          </a:solidFill>
                          <a:latin typeface="Arial"/>
                          <a:ea typeface="Arial"/>
                          <a:cs typeface="Arial"/>
                          <a:sym typeface="Arial"/>
                        </a:rPr>
                        <a:t>T</a:t>
                      </a:r>
                      <a:endParaRPr/>
                    </a:p>
                    <a:p>
                      <a:pPr indent="0" lvl="0" marL="0" marR="0" rtl="0" algn="l">
                        <a:lnSpc>
                          <a:spcPct val="100000"/>
                        </a:lnSpc>
                        <a:spcBef>
                          <a:spcPts val="0"/>
                        </a:spcBef>
                        <a:spcAft>
                          <a:spcPts val="0"/>
                        </a:spcAft>
                        <a:buNone/>
                      </a:pPr>
                      <a:r>
                        <a:rPr b="1" lang="en-US" sz="1600" u="none" cap="none" strike="noStrike">
                          <a:solidFill>
                            <a:srgbClr val="C00000"/>
                          </a:solidFill>
                          <a:latin typeface="Arial"/>
                          <a:ea typeface="Arial"/>
                          <a:cs typeface="Arial"/>
                          <a:sym typeface="Arial"/>
                        </a:rPr>
                        <a:t>E</a:t>
                      </a:r>
                      <a:endParaRPr/>
                    </a:p>
                    <a:p>
                      <a:pPr indent="0" lvl="0" marL="0" marR="0" rtl="0" algn="l">
                        <a:lnSpc>
                          <a:spcPct val="100000"/>
                        </a:lnSpc>
                        <a:spcBef>
                          <a:spcPts val="0"/>
                        </a:spcBef>
                        <a:spcAft>
                          <a:spcPts val="0"/>
                        </a:spcAft>
                        <a:buNone/>
                      </a:pPr>
                      <a:r>
                        <a:rPr b="1" lang="en-US" sz="1600" u="none" cap="none" strike="noStrike">
                          <a:solidFill>
                            <a:srgbClr val="C00000"/>
                          </a:solidFill>
                          <a:latin typeface="Arial"/>
                          <a:ea typeface="Arial"/>
                          <a:cs typeface="Arial"/>
                          <a:sym typeface="Arial"/>
                        </a:rPr>
                        <a:t>L</a:t>
                      </a:r>
                      <a:endParaRPr b="1" sz="1600" u="none" cap="none" strike="noStrike">
                        <a:solidFill>
                          <a:srgbClr val="C00000"/>
                        </a:solidFill>
                        <a:latin typeface="Arial"/>
                        <a:ea typeface="Arial"/>
                        <a:cs typeface="Arial"/>
                        <a:sym typeface="Arial"/>
                      </a:endParaRPr>
                    </a:p>
                  </a:txBody>
                  <a:tcPr marT="37800" marB="37800" marR="75600" marL="75600">
                    <a:solidFill>
                      <a:srgbClr val="9933FF"/>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grpSp>
        <p:nvGrpSpPr>
          <p:cNvPr id="594" name="Google Shape;594;p47"/>
          <p:cNvGrpSpPr/>
          <p:nvPr/>
        </p:nvGrpSpPr>
        <p:grpSpPr>
          <a:xfrm>
            <a:off x="4008322" y="394222"/>
            <a:ext cx="5752091" cy="1488447"/>
            <a:chOff x="4847861" y="476672"/>
            <a:chExt cx="6956858" cy="1800200"/>
          </a:xfrm>
        </p:grpSpPr>
        <p:sp>
          <p:nvSpPr>
            <p:cNvPr id="595" name="Google Shape;595;p47"/>
            <p:cNvSpPr/>
            <p:nvPr/>
          </p:nvSpPr>
          <p:spPr>
            <a:xfrm>
              <a:off x="4847861" y="476672"/>
              <a:ext cx="6624736" cy="1800200"/>
            </a:xfrm>
            <a:prstGeom prst="rightArrowCallout">
              <a:avLst>
                <a:gd fmla="val 25000" name="adj1"/>
                <a:gd fmla="val 49721" name="adj2"/>
                <a:gd fmla="val 25000" name="adj3"/>
                <a:gd fmla="val 86476" name="adj4"/>
              </a:avLst>
            </a:prstGeom>
            <a:solidFill>
              <a:srgbClr val="C00000"/>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88"/>
                <a:buFont typeface="Arial"/>
                <a:buNone/>
              </a:pPr>
              <a:r>
                <a:t/>
              </a:r>
              <a:endParaRPr b="0" i="0" sz="1488" u="none" cap="none" strike="noStrike">
                <a:solidFill>
                  <a:srgbClr val="FFFFFF"/>
                </a:solidFill>
                <a:latin typeface="Calibri"/>
                <a:ea typeface="Calibri"/>
                <a:cs typeface="Calibri"/>
                <a:sym typeface="Calibri"/>
              </a:endParaRPr>
            </a:p>
          </p:txBody>
        </p:sp>
        <p:sp>
          <p:nvSpPr>
            <p:cNvPr id="596" name="Google Shape;596;p47"/>
            <p:cNvSpPr/>
            <p:nvPr/>
          </p:nvSpPr>
          <p:spPr>
            <a:xfrm rot="-5400000">
              <a:off x="10772762" y="1182471"/>
              <a:ext cx="1675312" cy="3886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88"/>
                <a:buFont typeface="Arial"/>
                <a:buNone/>
              </a:pPr>
              <a:r>
                <a:rPr b="1" i="0" lang="en-US" sz="1488" u="none" cap="none" strike="noStrike">
                  <a:solidFill>
                    <a:srgbClr val="000000"/>
                  </a:solidFill>
                  <a:latin typeface="Calibri"/>
                  <a:ea typeface="Calibri"/>
                  <a:cs typeface="Calibri"/>
                  <a:sym typeface="Calibri"/>
                </a:rPr>
                <a:t>internal factors</a:t>
              </a:r>
              <a:endParaRPr b="0" i="0" sz="1488" u="none" cap="none" strike="noStrike">
                <a:solidFill>
                  <a:srgbClr val="000000"/>
                </a:solidFill>
                <a:latin typeface="Calibri"/>
                <a:ea typeface="Calibri"/>
                <a:cs typeface="Calibri"/>
                <a:sym typeface="Calibri"/>
              </a:endParaRPr>
            </a:p>
          </p:txBody>
        </p:sp>
      </p:grpSp>
      <p:grpSp>
        <p:nvGrpSpPr>
          <p:cNvPr id="597" name="Google Shape;597;p47"/>
          <p:cNvGrpSpPr/>
          <p:nvPr/>
        </p:nvGrpSpPr>
        <p:grpSpPr>
          <a:xfrm>
            <a:off x="1785576" y="1882669"/>
            <a:ext cx="2222747" cy="3766819"/>
            <a:chOff x="2159563" y="2276872"/>
            <a:chExt cx="2688299" cy="4555775"/>
          </a:xfrm>
        </p:grpSpPr>
        <p:sp>
          <p:nvSpPr>
            <p:cNvPr id="598" name="Google Shape;598;p47"/>
            <p:cNvSpPr/>
            <p:nvPr/>
          </p:nvSpPr>
          <p:spPr>
            <a:xfrm>
              <a:off x="2159563" y="2276872"/>
              <a:ext cx="2688299" cy="4248472"/>
            </a:xfrm>
            <a:prstGeom prst="downArrowCallout">
              <a:avLst>
                <a:gd fmla="val 26307" name="adj1"/>
                <a:gd fmla="val 50000" name="adj2"/>
                <a:gd fmla="val 25000" name="adj3"/>
                <a:gd fmla="val 81941" name="adj4"/>
              </a:avLst>
            </a:prstGeom>
            <a:solidFill>
              <a:srgbClr val="E36C09"/>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88"/>
                <a:buFont typeface="Arial"/>
                <a:buNone/>
              </a:pPr>
              <a:r>
                <a:t/>
              </a:r>
              <a:endParaRPr b="0" i="0" sz="1488" u="none" cap="none" strike="noStrike">
                <a:solidFill>
                  <a:srgbClr val="FFFFFF"/>
                </a:solidFill>
                <a:latin typeface="Calibri"/>
                <a:ea typeface="Calibri"/>
                <a:cs typeface="Calibri"/>
                <a:sym typeface="Calibri"/>
              </a:endParaRPr>
            </a:p>
          </p:txBody>
        </p:sp>
        <p:sp>
          <p:nvSpPr>
            <p:cNvPr id="599" name="Google Shape;599;p47"/>
            <p:cNvSpPr/>
            <p:nvPr/>
          </p:nvSpPr>
          <p:spPr>
            <a:xfrm>
              <a:off x="2387253" y="6444044"/>
              <a:ext cx="1716492" cy="3886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88"/>
                <a:buFont typeface="Arial"/>
                <a:buNone/>
              </a:pPr>
              <a:r>
                <a:rPr b="1" i="0" lang="en-US" sz="1488" u="none" cap="none" strike="noStrike">
                  <a:solidFill>
                    <a:srgbClr val="000000"/>
                  </a:solidFill>
                  <a:latin typeface="Calibri"/>
                  <a:ea typeface="Calibri"/>
                  <a:cs typeface="Calibri"/>
                  <a:sym typeface="Calibri"/>
                </a:rPr>
                <a:t>external factors</a:t>
              </a:r>
              <a:endParaRPr b="0" i="0" sz="1488" u="none" cap="none" strike="noStrike">
                <a:solidFill>
                  <a:srgbClr val="000000"/>
                </a:solidFill>
                <a:latin typeface="Calibri"/>
                <a:ea typeface="Calibri"/>
                <a:cs typeface="Calibri"/>
                <a:sym typeface="Calibri"/>
              </a:endParaRPr>
            </a:p>
          </p:txBody>
        </p:sp>
      </p:grpSp>
      <p:graphicFrame>
        <p:nvGraphicFramePr>
          <p:cNvPr id="600" name="Google Shape;600;p47"/>
          <p:cNvGraphicFramePr/>
          <p:nvPr/>
        </p:nvGraphicFramePr>
        <p:xfrm>
          <a:off x="1785576" y="394223"/>
          <a:ext cx="3000000" cy="3000000"/>
        </p:xfrm>
        <a:graphic>
          <a:graphicData uri="http://schemas.openxmlformats.org/drawingml/2006/table">
            <a:tbl>
              <a:tblPr bandRow="1" firstRow="1">
                <a:noFill/>
                <a:tableStyleId>{5CC08CE1-6BE2-4651-A59A-4159A640CCD6}</a:tableStyleId>
              </a:tblPr>
              <a:tblGrid>
                <a:gridCol w="2222750"/>
                <a:gridCol w="2398900"/>
                <a:gridCol w="2310825"/>
              </a:tblGrid>
              <a:tr h="1488450">
                <a:tc>
                  <a:txBody>
                    <a:bodyPr/>
                    <a:lstStyle/>
                    <a:p>
                      <a:pPr indent="0" lvl="0" marL="0" marR="0" rtl="0" algn="ctr">
                        <a:lnSpc>
                          <a:spcPct val="100000"/>
                        </a:lnSpc>
                        <a:spcBef>
                          <a:spcPts val="0"/>
                        </a:spcBef>
                        <a:spcAft>
                          <a:spcPts val="0"/>
                        </a:spcAft>
                        <a:buNone/>
                      </a:pPr>
                      <a:r>
                        <a:t/>
                      </a:r>
                      <a:endParaRPr b="1" sz="1200" u="none" cap="none" strike="noStrike">
                        <a:solidFill>
                          <a:srgbClr val="C00000"/>
                        </a:solidFill>
                      </a:endParaRPr>
                    </a:p>
                  </a:txBody>
                  <a:tcPr marT="37800" marB="37800" marR="100800" marL="100800"/>
                </a:tc>
                <a:tc>
                  <a:txBody>
                    <a:bodyPr/>
                    <a:lstStyle/>
                    <a:p>
                      <a:pPr indent="0" lvl="0" marL="0" marR="0" rtl="0" algn="ctr">
                        <a:lnSpc>
                          <a:spcPct val="100000"/>
                        </a:lnSpc>
                        <a:spcBef>
                          <a:spcPts val="0"/>
                        </a:spcBef>
                        <a:spcAft>
                          <a:spcPts val="0"/>
                        </a:spcAft>
                        <a:buNone/>
                      </a:pPr>
                      <a:r>
                        <a:rPr b="1" lang="en-US" sz="1200" u="none" cap="none" strike="noStrike"/>
                        <a:t>Strengths:</a:t>
                      </a:r>
                      <a:r>
                        <a:rPr lang="en-US" sz="1200" u="none" cap="none" strike="noStrike"/>
                        <a:t> </a:t>
                      </a:r>
                      <a:endParaRPr/>
                    </a:p>
                    <a:p>
                      <a:pPr indent="0" lvl="0" marL="0" marR="0" rtl="0" algn="ctr">
                        <a:lnSpc>
                          <a:spcPct val="100000"/>
                        </a:lnSpc>
                        <a:spcBef>
                          <a:spcPts val="0"/>
                        </a:spcBef>
                        <a:spcAft>
                          <a:spcPts val="0"/>
                        </a:spcAft>
                        <a:buNone/>
                      </a:pPr>
                      <a:r>
                        <a:rPr lang="en-US" sz="1200" u="none" cap="none" strike="noStrike"/>
                        <a:t>Attributes of the organization / team member that are helpful to achieving the objective</a:t>
                      </a:r>
                      <a:endParaRPr sz="1200" u="none" cap="none" strike="noStrike"/>
                    </a:p>
                  </a:txBody>
                  <a:tcPr marT="37800" marB="37800" marR="100800" marL="100800"/>
                </a:tc>
                <a:tc>
                  <a:txBody>
                    <a:bodyPr/>
                    <a:lstStyle/>
                    <a:p>
                      <a:pPr indent="0" lvl="0" marL="0" marR="0" rtl="0" algn="ctr">
                        <a:lnSpc>
                          <a:spcPct val="100000"/>
                        </a:lnSpc>
                        <a:spcBef>
                          <a:spcPts val="0"/>
                        </a:spcBef>
                        <a:spcAft>
                          <a:spcPts val="0"/>
                        </a:spcAft>
                        <a:buNone/>
                      </a:pPr>
                      <a:r>
                        <a:rPr b="1" lang="en-US" sz="1200" u="none" cap="none" strike="noStrike"/>
                        <a:t>Weaknesses:</a:t>
                      </a:r>
                      <a:r>
                        <a:rPr lang="en-US" sz="1200" u="none" cap="none" strike="noStrike"/>
                        <a:t> </a:t>
                      </a:r>
                      <a:endParaRPr/>
                    </a:p>
                    <a:p>
                      <a:pPr indent="0" lvl="0" marL="0" marR="0" rtl="0" algn="ctr">
                        <a:lnSpc>
                          <a:spcPct val="100000"/>
                        </a:lnSpc>
                        <a:spcBef>
                          <a:spcPts val="0"/>
                        </a:spcBef>
                        <a:spcAft>
                          <a:spcPts val="0"/>
                        </a:spcAft>
                        <a:buNone/>
                      </a:pPr>
                      <a:r>
                        <a:rPr lang="en-US" sz="1200" u="none" cap="none" strike="noStrike"/>
                        <a:t>Attributes of the organization / team member that are harmful to achieving the objective</a:t>
                      </a:r>
                      <a:endParaRPr sz="1200" u="none" cap="none" strike="noStrike"/>
                    </a:p>
                  </a:txBody>
                  <a:tcPr marT="37800" marB="37800" marR="100800" marL="100800"/>
                </a:tc>
              </a:tr>
              <a:tr h="1448750">
                <a:tc>
                  <a:txBody>
                    <a:bodyPr/>
                    <a:lstStyle/>
                    <a:p>
                      <a:pPr indent="0" lvl="0" marL="0" marR="0" rtl="0" algn="ctr">
                        <a:lnSpc>
                          <a:spcPct val="100000"/>
                        </a:lnSpc>
                        <a:spcBef>
                          <a:spcPts val="0"/>
                        </a:spcBef>
                        <a:spcAft>
                          <a:spcPts val="0"/>
                        </a:spcAft>
                        <a:buNone/>
                      </a:pPr>
                      <a:r>
                        <a:rPr b="1" lang="en-US" sz="1200" u="none" cap="none" strike="noStrike"/>
                        <a:t>Opportunities:</a:t>
                      </a:r>
                      <a:r>
                        <a:rPr lang="en-US" sz="1200" u="none" cap="none" strike="noStrike"/>
                        <a:t> </a:t>
                      </a:r>
                      <a:endParaRPr/>
                    </a:p>
                    <a:p>
                      <a:pPr indent="0" lvl="0" marL="0" marR="0" rtl="0" algn="ctr">
                        <a:lnSpc>
                          <a:spcPct val="100000"/>
                        </a:lnSpc>
                        <a:spcBef>
                          <a:spcPts val="0"/>
                        </a:spcBef>
                        <a:spcAft>
                          <a:spcPts val="0"/>
                        </a:spcAft>
                        <a:buNone/>
                      </a:pPr>
                      <a:r>
                        <a:rPr lang="en-US" sz="1200" u="none" cap="none" strike="noStrike"/>
                        <a:t>External conditions that are helpful to achieving the objective</a:t>
                      </a:r>
                      <a:endParaRPr sz="1200" u="none" cap="none" strike="noStrike"/>
                    </a:p>
                  </a:txBody>
                  <a:tcPr marT="37800" marB="37800" marR="100800" marL="100800"/>
                </a:tc>
                <a:tc>
                  <a:txBody>
                    <a:bodyPr/>
                    <a:lstStyle/>
                    <a:p>
                      <a:pPr indent="0" lvl="0" marL="0" marR="0" rtl="0" algn="ctr">
                        <a:lnSpc>
                          <a:spcPct val="100000"/>
                        </a:lnSpc>
                        <a:spcBef>
                          <a:spcPts val="0"/>
                        </a:spcBef>
                        <a:spcAft>
                          <a:spcPts val="0"/>
                        </a:spcAft>
                        <a:buNone/>
                      </a:pPr>
                      <a:r>
                        <a:t/>
                      </a:r>
                      <a:endParaRPr sz="1200" u="none" cap="none" strike="noStrike"/>
                    </a:p>
                    <a:p>
                      <a:pPr indent="0" lvl="0" marL="0" marR="0" rtl="0" algn="ctr">
                        <a:lnSpc>
                          <a:spcPct val="100000"/>
                        </a:lnSpc>
                        <a:spcBef>
                          <a:spcPts val="0"/>
                        </a:spcBef>
                        <a:spcAft>
                          <a:spcPts val="0"/>
                        </a:spcAft>
                        <a:buNone/>
                      </a:pPr>
                      <a:r>
                        <a:rPr lang="en-US" sz="1200" u="none" cap="none" strike="noStrike"/>
                        <a:t>How do I use these strengths to take advantage or maxinaze these opportunities?</a:t>
                      </a:r>
                      <a:endParaRPr/>
                    </a:p>
                  </a:txBody>
                  <a:tcPr marT="37800" marB="37800" marR="100800" marL="100800"/>
                </a:tc>
                <a:tc>
                  <a:txBody>
                    <a:bodyPr/>
                    <a:lstStyle/>
                    <a:p>
                      <a:pPr indent="0" lvl="0" marL="0" marR="0" rtl="0" algn="ctr">
                        <a:lnSpc>
                          <a:spcPct val="100000"/>
                        </a:lnSpc>
                        <a:spcBef>
                          <a:spcPts val="0"/>
                        </a:spcBef>
                        <a:spcAft>
                          <a:spcPts val="0"/>
                        </a:spcAft>
                        <a:buNone/>
                      </a:pPr>
                      <a:r>
                        <a:t/>
                      </a:r>
                      <a:endParaRPr sz="15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lang="en-US" sz="1200" u="none" cap="none" strike="noStrike"/>
                        <a:t>How do I overcome the weaknesses that prevent me taking advantage of these opportunities?</a:t>
                      </a:r>
                      <a:endParaRPr/>
                    </a:p>
                  </a:txBody>
                  <a:tcPr marT="37800" marB="37800" marR="100800" marL="100800"/>
                </a:tc>
              </a:tr>
              <a:tr h="1448750">
                <a:tc>
                  <a:txBody>
                    <a:bodyPr/>
                    <a:lstStyle/>
                    <a:p>
                      <a:pPr indent="0" lvl="0" marL="0" marR="0" rtl="0" algn="ctr">
                        <a:lnSpc>
                          <a:spcPct val="100000"/>
                        </a:lnSpc>
                        <a:spcBef>
                          <a:spcPts val="0"/>
                        </a:spcBef>
                        <a:spcAft>
                          <a:spcPts val="0"/>
                        </a:spcAft>
                        <a:buNone/>
                      </a:pPr>
                      <a:r>
                        <a:rPr b="1" lang="en-US" sz="1200" u="none" cap="none" strike="noStrike"/>
                        <a:t>Threats:</a:t>
                      </a:r>
                      <a:r>
                        <a:rPr lang="en-US" sz="1200" u="none" cap="none" strike="noStrike"/>
                        <a:t> </a:t>
                      </a:r>
                      <a:endParaRPr/>
                    </a:p>
                    <a:p>
                      <a:pPr indent="0" lvl="0" marL="0" marR="0" rtl="0" algn="ctr">
                        <a:lnSpc>
                          <a:spcPct val="100000"/>
                        </a:lnSpc>
                        <a:spcBef>
                          <a:spcPts val="0"/>
                        </a:spcBef>
                        <a:spcAft>
                          <a:spcPts val="0"/>
                        </a:spcAft>
                        <a:buNone/>
                      </a:pPr>
                      <a:r>
                        <a:rPr lang="en-US" sz="1200" u="none" cap="none" strike="noStrike"/>
                        <a:t>External conditions that are harmful to achieving the objective</a:t>
                      </a:r>
                      <a:endParaRPr sz="1200" u="none" cap="none" strike="noStrike"/>
                    </a:p>
                  </a:txBody>
                  <a:tcPr marT="37800" marB="37800" marR="100800" marL="100800"/>
                </a:tc>
                <a:tc>
                  <a:txBody>
                    <a:bodyPr/>
                    <a:lstStyle/>
                    <a:p>
                      <a:pPr indent="0" lvl="0" marL="0" marR="0" rtl="0" algn="ctr">
                        <a:lnSpc>
                          <a:spcPct val="100000"/>
                        </a:lnSpc>
                        <a:spcBef>
                          <a:spcPts val="0"/>
                        </a:spcBef>
                        <a:spcAft>
                          <a:spcPts val="0"/>
                        </a:spcAft>
                        <a:buNone/>
                      </a:pPr>
                      <a:r>
                        <a:t/>
                      </a:r>
                      <a:endParaRPr sz="15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lang="en-US" sz="1200" u="none" cap="none" strike="noStrike"/>
                        <a:t>How do I use my strengths to reduce the likelihood and impact of these threats?</a:t>
                      </a:r>
                      <a:endParaRPr/>
                    </a:p>
                    <a:p>
                      <a:pPr indent="0" lvl="0" marL="0" marR="0" rtl="0" algn="ctr">
                        <a:lnSpc>
                          <a:spcPct val="100000"/>
                        </a:lnSpc>
                        <a:spcBef>
                          <a:spcPts val="0"/>
                        </a:spcBef>
                        <a:spcAft>
                          <a:spcPts val="0"/>
                        </a:spcAft>
                        <a:buNone/>
                      </a:pPr>
                      <a:r>
                        <a:t/>
                      </a:r>
                      <a:endParaRPr sz="1200" u="none" cap="none" strike="noStrike"/>
                    </a:p>
                  </a:txBody>
                  <a:tcPr marT="37800" marB="37800" marR="100800" marL="100800"/>
                </a:tc>
                <a:tc>
                  <a:txBody>
                    <a:bodyPr/>
                    <a:lstStyle/>
                    <a:p>
                      <a:pPr indent="0" lvl="0" marL="0" marR="0" rtl="0" algn="ctr">
                        <a:lnSpc>
                          <a:spcPct val="100000"/>
                        </a:lnSpc>
                        <a:spcBef>
                          <a:spcPts val="0"/>
                        </a:spcBef>
                        <a:spcAft>
                          <a:spcPts val="0"/>
                        </a:spcAft>
                        <a:buNone/>
                      </a:pPr>
                      <a:r>
                        <a:t/>
                      </a:r>
                      <a:endParaRPr sz="1200" u="none" cap="none" strike="noStrike"/>
                    </a:p>
                    <a:p>
                      <a:pPr indent="0" lvl="0" marL="0" marR="0" rtl="0" algn="ctr">
                        <a:lnSpc>
                          <a:spcPct val="100000"/>
                        </a:lnSpc>
                        <a:spcBef>
                          <a:spcPts val="0"/>
                        </a:spcBef>
                        <a:spcAft>
                          <a:spcPts val="0"/>
                        </a:spcAft>
                        <a:buNone/>
                      </a:pPr>
                      <a:r>
                        <a:rPr lang="en-US" sz="1200" u="none" cap="none" strike="noStrike"/>
                        <a:t>How do I address the weaknesses that will make these threats</a:t>
                      </a:r>
                      <a:r>
                        <a:rPr lang="en-US" sz="1200" u="none" cap="none" strike="noStrike"/>
                        <a:t> a reality?</a:t>
                      </a:r>
                      <a:endParaRPr/>
                    </a:p>
                    <a:p>
                      <a:pPr indent="0" lvl="0" marL="0" marR="0" rtl="0" algn="ctr">
                        <a:lnSpc>
                          <a:spcPct val="100000"/>
                        </a:lnSpc>
                        <a:spcBef>
                          <a:spcPts val="0"/>
                        </a:spcBef>
                        <a:spcAft>
                          <a:spcPts val="0"/>
                        </a:spcAft>
                        <a:buNone/>
                      </a:pPr>
                      <a:r>
                        <a:t/>
                      </a:r>
                      <a:endParaRPr sz="1200" u="none" cap="none" strike="noStrike"/>
                    </a:p>
                  </a:txBody>
                  <a:tcPr marT="37800" marB="37800" marR="100800" marL="100800"/>
                </a:tc>
              </a:tr>
            </a:tbl>
          </a:graphicData>
        </a:graphic>
      </p:graphicFrame>
      <p:sp>
        <p:nvSpPr>
          <p:cNvPr id="601" name="Google Shape;601;p47"/>
          <p:cNvSpPr/>
          <p:nvPr/>
        </p:nvSpPr>
        <p:spPr>
          <a:xfrm>
            <a:off x="1864959" y="471254"/>
            <a:ext cx="1694967" cy="136511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1654"/>
              <a:buFont typeface="Arial"/>
              <a:buNone/>
            </a:pPr>
            <a:r>
              <a:rPr b="0" i="0" lang="en-US" sz="1654" u="none" cap="none" strike="noStrike">
                <a:solidFill>
                  <a:srgbClr val="C00000"/>
                </a:solidFill>
                <a:latin typeface="Calibri"/>
                <a:ea typeface="Calibri"/>
                <a:cs typeface="Calibri"/>
                <a:sym typeface="Calibri"/>
              </a:rPr>
              <a:t>Translate into Objectives, Strategies, Tactics, Projects, Tasks</a:t>
            </a:r>
            <a:endParaRPr b="1" i="0" sz="1654" u="none" cap="none" strike="noStrike">
              <a:solidFill>
                <a:srgbClr val="C00000"/>
              </a:solidFill>
              <a:latin typeface="Calibri"/>
              <a:ea typeface="Calibri"/>
              <a:cs typeface="Calibri"/>
              <a:sym typeface="Calibri"/>
            </a:endParaRPr>
          </a:p>
        </p:txBody>
      </p:sp>
      <p:grpSp>
        <p:nvGrpSpPr>
          <p:cNvPr id="602" name="Google Shape;602;p47"/>
          <p:cNvGrpSpPr/>
          <p:nvPr/>
        </p:nvGrpSpPr>
        <p:grpSpPr>
          <a:xfrm>
            <a:off x="3042503" y="1234685"/>
            <a:ext cx="4339632" cy="2346025"/>
            <a:chOff x="3679752" y="1493168"/>
            <a:chExt cx="5248563" cy="2837397"/>
          </a:xfrm>
        </p:grpSpPr>
        <p:cxnSp>
          <p:nvCxnSpPr>
            <p:cNvPr id="603" name="Google Shape;603;p47"/>
            <p:cNvCxnSpPr/>
            <p:nvPr/>
          </p:nvCxnSpPr>
          <p:spPr>
            <a:xfrm rot="10800000">
              <a:off x="4378987" y="1493168"/>
              <a:ext cx="4549328" cy="1107741"/>
            </a:xfrm>
            <a:prstGeom prst="straightConnector1">
              <a:avLst/>
            </a:prstGeom>
            <a:noFill/>
            <a:ln cap="flat" cmpd="sng" w="28575">
              <a:solidFill>
                <a:srgbClr val="C00000"/>
              </a:solidFill>
              <a:prstDash val="solid"/>
              <a:round/>
              <a:headEnd len="sm" w="sm" type="none"/>
              <a:tailEnd len="med" w="med" type="stealth"/>
            </a:ln>
          </p:spPr>
        </p:cxnSp>
        <p:cxnSp>
          <p:nvCxnSpPr>
            <p:cNvPr id="604" name="Google Shape;604;p47"/>
            <p:cNvCxnSpPr/>
            <p:nvPr/>
          </p:nvCxnSpPr>
          <p:spPr>
            <a:xfrm rot="10800000">
              <a:off x="3903260" y="1844824"/>
              <a:ext cx="4256970" cy="2448272"/>
            </a:xfrm>
            <a:prstGeom prst="straightConnector1">
              <a:avLst/>
            </a:prstGeom>
            <a:noFill/>
            <a:ln cap="flat" cmpd="sng" w="28575">
              <a:solidFill>
                <a:srgbClr val="C00000"/>
              </a:solidFill>
              <a:prstDash val="solid"/>
              <a:round/>
              <a:headEnd len="sm" w="sm" type="none"/>
              <a:tailEnd len="med" w="med" type="stealth"/>
            </a:ln>
          </p:spPr>
        </p:cxnSp>
        <p:cxnSp>
          <p:nvCxnSpPr>
            <p:cNvPr id="605" name="Google Shape;605;p47"/>
            <p:cNvCxnSpPr/>
            <p:nvPr/>
          </p:nvCxnSpPr>
          <p:spPr>
            <a:xfrm rot="10800000">
              <a:off x="4151784" y="1700808"/>
              <a:ext cx="1992221" cy="900100"/>
            </a:xfrm>
            <a:prstGeom prst="straightConnector1">
              <a:avLst/>
            </a:prstGeom>
            <a:noFill/>
            <a:ln cap="flat" cmpd="sng" w="28575">
              <a:solidFill>
                <a:srgbClr val="C00000"/>
              </a:solidFill>
              <a:prstDash val="solid"/>
              <a:round/>
              <a:headEnd len="sm" w="sm" type="none"/>
              <a:tailEnd len="med" w="med" type="stealth"/>
            </a:ln>
          </p:spPr>
        </p:cxnSp>
        <p:cxnSp>
          <p:nvCxnSpPr>
            <p:cNvPr id="606" name="Google Shape;606;p47"/>
            <p:cNvCxnSpPr/>
            <p:nvPr/>
          </p:nvCxnSpPr>
          <p:spPr>
            <a:xfrm rot="10800000">
              <a:off x="3679752" y="2034693"/>
              <a:ext cx="2448272" cy="2295872"/>
            </a:xfrm>
            <a:prstGeom prst="straightConnector1">
              <a:avLst/>
            </a:prstGeom>
            <a:noFill/>
            <a:ln cap="flat" cmpd="sng" w="28575">
              <a:solidFill>
                <a:srgbClr val="C00000"/>
              </a:solidFill>
              <a:prstDash val="solid"/>
              <a:round/>
              <a:headEnd len="sm" w="sm" type="none"/>
              <a:tailEnd len="med" w="med" type="stealth"/>
            </a:ln>
          </p:spPr>
        </p:cxnSp>
      </p:grpSp>
      <p:sp>
        <p:nvSpPr>
          <p:cNvPr id="607" name="Google Shape;607;p47"/>
          <p:cNvSpPr txBox="1"/>
          <p:nvPr/>
        </p:nvSpPr>
        <p:spPr>
          <a:xfrm rot="-5400000">
            <a:off x="-1565423" y="2226054"/>
            <a:ext cx="4786727" cy="1260080"/>
          </a:xfrm>
          <a:prstGeom prst="rect">
            <a:avLst/>
          </a:prstGeom>
          <a:noFill/>
          <a:ln>
            <a:noFill/>
          </a:ln>
        </p:spPr>
        <p:txBody>
          <a:bodyPr anchorCtr="0" anchor="ctr" bIns="0" lIns="0" spcFirstLastPara="1" rIns="0" wrap="square" tIns="0">
            <a:spAutoFit/>
          </a:bodyPr>
          <a:lstStyle/>
          <a:p>
            <a:pPr indent="0" lvl="0" marL="50800" marR="0" rtl="0" algn="ctr">
              <a:lnSpc>
                <a:spcPct val="90000"/>
              </a:lnSpc>
              <a:spcBef>
                <a:spcPts val="1000"/>
              </a:spcBef>
              <a:spcAft>
                <a:spcPts val="0"/>
              </a:spcAft>
              <a:buClr>
                <a:schemeClr val="dk1"/>
              </a:buClr>
              <a:buSzPts val="1800"/>
              <a:buFont typeface="Arial"/>
              <a:buNone/>
            </a:pPr>
            <a:r>
              <a:rPr b="1" i="0" lang="en-US" sz="3200" u="none" cap="none" strike="noStrike">
                <a:solidFill>
                  <a:srgbClr val="002060"/>
                </a:solidFill>
                <a:latin typeface="Arial"/>
                <a:ea typeface="Arial"/>
                <a:cs typeface="Arial"/>
                <a:sym typeface="Arial"/>
              </a:rPr>
              <a:t>SWOT  - PESTEL  &amp; Strategic planning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4"/>
                                        </p:tgtEl>
                                        <p:attrNameLst>
                                          <p:attrName>style.visibility</p:attrName>
                                        </p:attrNameLst>
                                      </p:cBhvr>
                                      <p:to>
                                        <p:strVal val="visible"/>
                                      </p:to>
                                    </p:set>
                                    <p:anim calcmode="lin" valueType="num">
                                      <p:cBhvr additive="base">
                                        <p:cTn dur="500"/>
                                        <p:tgtEl>
                                          <p:spTgt spid="59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597"/>
                                        </p:tgtEl>
                                        <p:attrNameLst>
                                          <p:attrName>style.visibility</p:attrName>
                                        </p:attrNameLst>
                                      </p:cBhvr>
                                      <p:to>
                                        <p:strVal val="visible"/>
                                      </p:to>
                                    </p:set>
                                    <p:anim calcmode="lin" valueType="num">
                                      <p:cBhvr additive="base">
                                        <p:cTn dur="500"/>
                                        <p:tgtEl>
                                          <p:spTgt spid="59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00"/>
                                        </p:tgtEl>
                                        <p:attrNameLst>
                                          <p:attrName>style.visibility</p:attrName>
                                        </p:attrNameLst>
                                      </p:cBhvr>
                                      <p:to>
                                        <p:strVal val="visible"/>
                                      </p:to>
                                    </p:set>
                                    <p:anim calcmode="lin" valueType="num">
                                      <p:cBhvr additive="base">
                                        <p:cTn dur="500"/>
                                        <p:tgtEl>
                                          <p:spTgt spid="60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02"/>
                                        </p:tgtEl>
                                        <p:attrNameLst>
                                          <p:attrName>style.visibility</p:attrName>
                                        </p:attrNameLst>
                                      </p:cBhvr>
                                      <p:to>
                                        <p:strVal val="visible"/>
                                      </p:to>
                                    </p:set>
                                    <p:anim calcmode="lin" valueType="num">
                                      <p:cBhvr additive="base">
                                        <p:cTn dur="500"/>
                                        <p:tgtEl>
                                          <p:spTgt spid="60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5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48"/>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br>
              <a:rPr b="1" i="0" lang="en-US" sz="1800" u="none" cap="none" strike="noStrike">
                <a:solidFill>
                  <a:srgbClr val="FFFFFF"/>
                </a:solidFill>
                <a:latin typeface="Arial"/>
                <a:ea typeface="Arial"/>
                <a:cs typeface="Arial"/>
                <a:sym typeface="Arial"/>
              </a:rPr>
            </a:br>
            <a:r>
              <a:rPr b="1" i="0" lang="en-US" sz="1800" u="none" cap="none" strike="noStrike">
                <a:solidFill>
                  <a:srgbClr val="FFFFFF"/>
                </a:solidFill>
                <a:latin typeface="Arial"/>
                <a:ea typeface="Arial"/>
                <a:cs typeface="Arial"/>
                <a:sym typeface="Arial"/>
              </a:rPr>
              <a:t>Level 3- </a:t>
            </a:r>
            <a:r>
              <a:rPr b="0" i="0" lang="en-US" sz="1800" u="none" cap="none" strike="noStrike">
                <a:solidFill>
                  <a:srgbClr val="FFFFFF"/>
                </a:solidFill>
                <a:latin typeface="Arial"/>
                <a:ea typeface="Arial"/>
                <a:cs typeface="Arial"/>
                <a:sym typeface="Arial"/>
              </a:rPr>
              <a:t>Capacity building</a:t>
            </a:r>
            <a:br>
              <a:rPr b="0" i="0" lang="en-US" sz="1800" u="none" cap="none" strike="noStrike">
                <a:solidFill>
                  <a:srgbClr val="FFFFFF"/>
                </a:solidFill>
                <a:latin typeface="Arial"/>
                <a:ea typeface="Arial"/>
                <a:cs typeface="Arial"/>
                <a:sym typeface="Arial"/>
              </a:rPr>
            </a:br>
            <a:br>
              <a:rPr b="0" i="0" lang="en-US" sz="1800" u="none" cap="none" strike="noStrike">
                <a:solidFill>
                  <a:srgbClr val="FFFFFF"/>
                </a:solidFill>
                <a:latin typeface="Arial"/>
                <a:ea typeface="Arial"/>
                <a:cs typeface="Arial"/>
                <a:sym typeface="Arial"/>
              </a:rPr>
            </a:br>
            <a:r>
              <a:rPr b="0" i="0" lang="en-US" sz="1800" u="none" cap="none" strike="noStrike">
                <a:solidFill>
                  <a:srgbClr val="FFFFFF"/>
                </a:solidFill>
                <a:latin typeface="Arial"/>
                <a:ea typeface="Arial"/>
                <a:cs typeface="Arial"/>
                <a:sym typeface="Arial"/>
              </a:rPr>
              <a:t>“Vision, Mission, Values”</a:t>
            </a:r>
            <a:endParaRPr/>
          </a:p>
        </p:txBody>
      </p:sp>
      <p:sp>
        <p:nvSpPr>
          <p:cNvPr id="613" name="Google Shape;613;p48"/>
          <p:cNvSpPr txBox="1"/>
          <p:nvPr>
            <p:ph idx="1" type="body"/>
          </p:nvPr>
        </p:nvSpPr>
        <p:spPr>
          <a:xfrm>
            <a:off x="2400299" y="674370"/>
            <a:ext cx="7176325" cy="4331970"/>
          </a:xfrm>
          <a:prstGeom prst="rect">
            <a:avLst/>
          </a:prstGeom>
          <a:noFill/>
          <a:ln>
            <a:noFill/>
          </a:ln>
        </p:spPr>
        <p:txBody>
          <a:bodyPr anchorCtr="0" anchor="t" bIns="0" lIns="0" spcFirstLastPara="1" rIns="0" wrap="square" tIns="0">
            <a:normAutofit/>
          </a:bodyPr>
          <a:lstStyle/>
          <a:p>
            <a:pPr indent="-342900" lvl="0" marL="457200" rtl="0" algn="l">
              <a:lnSpc>
                <a:spcPct val="100000"/>
              </a:lnSpc>
              <a:spcBef>
                <a:spcPts val="600"/>
              </a:spcBef>
              <a:spcAft>
                <a:spcPts val="0"/>
              </a:spcAft>
              <a:buSzPts val="1800"/>
              <a:buChar char="•"/>
            </a:pPr>
            <a:r>
              <a:rPr lang="en-US" sz="2000"/>
              <a:t>This concept is interesting in that it can be both the easiest and hardest area of your business to tackle. </a:t>
            </a:r>
            <a:endParaRPr/>
          </a:p>
          <a:p>
            <a:pPr indent="-342900" lvl="0" marL="457200" rtl="0" algn="l">
              <a:lnSpc>
                <a:spcPct val="100000"/>
              </a:lnSpc>
              <a:spcBef>
                <a:spcPts val="1200"/>
              </a:spcBef>
              <a:spcAft>
                <a:spcPts val="0"/>
              </a:spcAft>
              <a:buSzPts val="1800"/>
              <a:buChar char="•"/>
            </a:pPr>
            <a:r>
              <a:rPr lang="en-US" sz="2000"/>
              <a:t>It’s the easiest in the sense that it largely comes from you. What do you want this organization to be? Where do you see it going? What are your values? These are questions that only you can answer. </a:t>
            </a:r>
            <a:endParaRPr/>
          </a:p>
          <a:p>
            <a:pPr indent="-342900" lvl="0" marL="457200" rtl="0" algn="l">
              <a:lnSpc>
                <a:spcPct val="100000"/>
              </a:lnSpc>
              <a:spcBef>
                <a:spcPts val="1200"/>
              </a:spcBef>
              <a:spcAft>
                <a:spcPts val="600"/>
              </a:spcAft>
              <a:buSzPts val="1800"/>
              <a:buChar char="•"/>
            </a:pPr>
            <a:r>
              <a:rPr lang="en-US" sz="2000"/>
              <a:t>In other ways it’s the hardest, because these questions really tap into a personal connection between who you are as a person and what your business represents.</a:t>
            </a:r>
            <a:endParaRPr sz="2000"/>
          </a:p>
        </p:txBody>
      </p:sp>
      <p:pic>
        <p:nvPicPr>
          <p:cNvPr id="614" name="Google Shape;614;p48"/>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615" name="Google Shape;615;p48"/>
          <p:cNvPicPr preferRelativeResize="0"/>
          <p:nvPr/>
        </p:nvPicPr>
        <p:blipFill rotWithShape="1">
          <a:blip r:embed="rId4">
            <a:alphaModFix/>
          </a:blip>
          <a:srcRect b="0" l="0" r="0" t="0"/>
          <a:stretch/>
        </p:blipFill>
        <p:spPr>
          <a:xfrm rot="988483">
            <a:off x="636943" y="268925"/>
            <a:ext cx="1800000" cy="360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
          <p:cNvPicPr preferRelativeResize="0"/>
          <p:nvPr/>
        </p:nvPicPr>
        <p:blipFill rotWithShape="1">
          <a:blip r:embed="rId3">
            <a:alphaModFix/>
          </a:blip>
          <a:srcRect b="0" l="0" r="0" t="0"/>
          <a:stretch/>
        </p:blipFill>
        <p:spPr>
          <a:xfrm>
            <a:off x="210988" y="95806"/>
            <a:ext cx="1133954" cy="1176630"/>
          </a:xfrm>
          <a:prstGeom prst="rect">
            <a:avLst/>
          </a:prstGeom>
          <a:noFill/>
          <a:ln>
            <a:noFill/>
          </a:ln>
        </p:spPr>
      </p:pic>
      <p:pic>
        <p:nvPicPr>
          <p:cNvPr id="334" name="Google Shape;334;p4"/>
          <p:cNvPicPr preferRelativeResize="0"/>
          <p:nvPr/>
        </p:nvPicPr>
        <p:blipFill rotWithShape="1">
          <a:blip r:embed="rId4">
            <a:alphaModFix/>
          </a:blip>
          <a:srcRect b="0" l="0" r="0" t="0"/>
          <a:stretch/>
        </p:blipFill>
        <p:spPr>
          <a:xfrm>
            <a:off x="1207179" y="195478"/>
            <a:ext cx="7666265" cy="527959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49"/>
          <p:cNvPicPr preferRelativeResize="0"/>
          <p:nvPr/>
        </p:nvPicPr>
        <p:blipFill rotWithShape="1">
          <a:blip r:embed="rId3">
            <a:alphaModFix/>
          </a:blip>
          <a:srcRect b="0" l="0" r="0" t="0"/>
          <a:stretch/>
        </p:blipFill>
        <p:spPr>
          <a:xfrm>
            <a:off x="143389" y="99"/>
            <a:ext cx="9832954" cy="5502931"/>
          </a:xfrm>
          <a:prstGeom prst="rect">
            <a:avLst/>
          </a:prstGeom>
          <a:noFill/>
          <a:ln>
            <a:noFill/>
          </a:ln>
        </p:spPr>
      </p:pic>
      <p:sp>
        <p:nvSpPr>
          <p:cNvPr id="621" name="Google Shape;621;p49"/>
          <p:cNvSpPr txBox="1"/>
          <p:nvPr>
            <p:ph type="title"/>
          </p:nvPr>
        </p:nvSpPr>
        <p:spPr>
          <a:xfrm>
            <a:off x="410823" y="217560"/>
            <a:ext cx="9298083" cy="762610"/>
          </a:xfrm>
          <a:prstGeom prst="rect">
            <a:avLst/>
          </a:prstGeom>
          <a:noFill/>
          <a:ln>
            <a:noFill/>
          </a:ln>
        </p:spPr>
        <p:txBody>
          <a:bodyPr anchorCtr="0" anchor="b" bIns="0" lIns="45700" spcFirstLastPara="1" rIns="0" wrap="square" tIns="45700">
            <a:noAutofit/>
          </a:bodyPr>
          <a:lstStyle/>
          <a:p>
            <a:pPr indent="0" lvl="0" marL="0" rtl="0" algn="ctr">
              <a:lnSpc>
                <a:spcPct val="95000"/>
              </a:lnSpc>
              <a:spcBef>
                <a:spcPts val="0"/>
              </a:spcBef>
              <a:spcAft>
                <a:spcPts val="0"/>
              </a:spcAft>
              <a:buNone/>
            </a:pPr>
            <a:r>
              <a:rPr lang="en-US" sz="3968">
                <a:solidFill>
                  <a:schemeClr val="lt1"/>
                </a:solidFill>
                <a:latin typeface="Calibri"/>
                <a:ea typeface="Calibri"/>
                <a:cs typeface="Calibri"/>
                <a:sym typeface="Calibri"/>
              </a:rPr>
              <a:t>The “big” picture</a:t>
            </a:r>
            <a:endParaRPr sz="3968">
              <a:solidFill>
                <a:schemeClr val="lt1"/>
              </a:solidFill>
              <a:latin typeface="Calibri"/>
              <a:ea typeface="Calibri"/>
              <a:cs typeface="Calibri"/>
              <a:sym typeface="Calibri"/>
            </a:endParaRPr>
          </a:p>
        </p:txBody>
      </p:sp>
      <p:sp>
        <p:nvSpPr>
          <p:cNvPr id="622" name="Google Shape;622;p49"/>
          <p:cNvSpPr txBox="1"/>
          <p:nvPr>
            <p:ph idx="1" type="body"/>
          </p:nvPr>
        </p:nvSpPr>
        <p:spPr>
          <a:xfrm>
            <a:off x="344825" y="1197625"/>
            <a:ext cx="8257200" cy="4626900"/>
          </a:xfrm>
          <a:prstGeom prst="rect">
            <a:avLst/>
          </a:prstGeom>
          <a:noFill/>
          <a:ln>
            <a:noFill/>
          </a:ln>
        </p:spPr>
        <p:txBody>
          <a:bodyPr anchorCtr="0" anchor="t" bIns="45700" lIns="45700" spcFirstLastPara="1" rIns="45700" wrap="square" tIns="45700">
            <a:noAutofit/>
          </a:bodyPr>
          <a:lstStyle/>
          <a:p>
            <a:pPr indent="-342900" lvl="0" marL="342900" rtl="0" algn="l">
              <a:spcBef>
                <a:spcPts val="0"/>
              </a:spcBef>
              <a:spcAft>
                <a:spcPts val="0"/>
              </a:spcAft>
              <a:buSzPts val="1500"/>
              <a:buFont typeface="Noto Sans Symbols"/>
              <a:buChar char="⮚"/>
            </a:pPr>
            <a:r>
              <a:rPr lang="en-US" sz="2000">
                <a:solidFill>
                  <a:schemeClr val="lt1"/>
                </a:solidFill>
              </a:rPr>
              <a:t>Why​ your organization exists, in a fundamental sense </a:t>
            </a:r>
            <a:endParaRPr/>
          </a:p>
          <a:p>
            <a:pPr indent="-342900" lvl="0" marL="342900" rtl="0" algn="l">
              <a:spcBef>
                <a:spcPts val="500"/>
              </a:spcBef>
              <a:spcAft>
                <a:spcPts val="0"/>
              </a:spcAft>
              <a:buSzPts val="1500"/>
              <a:buFont typeface="Noto Sans Symbols"/>
              <a:buChar char="⮚"/>
            </a:pPr>
            <a:r>
              <a:rPr lang="en-US" sz="2000">
                <a:solidFill>
                  <a:schemeClr val="lt1"/>
                </a:solidFill>
              </a:rPr>
              <a:t>What​ the world will look like if you accomplish everything you set out to do</a:t>
            </a:r>
            <a:endParaRPr/>
          </a:p>
          <a:p>
            <a:pPr indent="-342900" lvl="0" marL="342900" rtl="0" algn="l">
              <a:spcBef>
                <a:spcPts val="500"/>
              </a:spcBef>
              <a:spcAft>
                <a:spcPts val="0"/>
              </a:spcAft>
              <a:buSzPts val="1500"/>
              <a:buFont typeface="Noto Sans Symbols"/>
              <a:buChar char="⮚"/>
            </a:pPr>
            <a:r>
              <a:rPr lang="en-US" sz="2000">
                <a:solidFill>
                  <a:schemeClr val="lt1"/>
                </a:solidFill>
              </a:rPr>
              <a:t>How​ you and your team will conduct yourselves as you execute your plans </a:t>
            </a:r>
            <a:endParaRPr/>
          </a:p>
          <a:p>
            <a:pPr indent="-342900" lvl="0" marL="342900" rtl="0" algn="l">
              <a:spcBef>
                <a:spcPts val="500"/>
              </a:spcBef>
              <a:spcAft>
                <a:spcPts val="0"/>
              </a:spcAft>
              <a:buSzPts val="1500"/>
              <a:buFont typeface="Noto Sans Symbols"/>
              <a:buChar char="⮚"/>
            </a:pPr>
            <a:r>
              <a:rPr lang="en-US" sz="2000">
                <a:solidFill>
                  <a:schemeClr val="lt1"/>
                </a:solidFill>
              </a:rPr>
              <a:t>Which​ big milestones you’ll hit along the way</a:t>
            </a:r>
            <a:endParaRPr/>
          </a:p>
          <a:p>
            <a:pPr indent="-342900" lvl="0" marL="342900" rtl="0" algn="l">
              <a:spcBef>
                <a:spcPts val="500"/>
              </a:spcBef>
              <a:spcAft>
                <a:spcPts val="0"/>
              </a:spcAft>
              <a:buSzPts val="1500"/>
              <a:buFont typeface="Noto Sans Symbols"/>
              <a:buChar char="⮚"/>
            </a:pPr>
            <a:r>
              <a:rPr lang="en-US" sz="2000">
                <a:solidFill>
                  <a:schemeClr val="lt1"/>
                </a:solidFill>
              </a:rPr>
              <a:t>Separate from any financial aspirations, what was the driving force for creating this organization? </a:t>
            </a:r>
            <a:endParaRPr/>
          </a:p>
          <a:p>
            <a:pPr indent="-342900" lvl="0" marL="342900" rtl="0" algn="l">
              <a:spcBef>
                <a:spcPts val="500"/>
              </a:spcBef>
              <a:spcAft>
                <a:spcPts val="0"/>
              </a:spcAft>
              <a:buSzPts val="1500"/>
              <a:buFont typeface="Noto Sans Symbols"/>
              <a:buChar char="⮚"/>
            </a:pPr>
            <a:r>
              <a:rPr lang="en-US" sz="2000">
                <a:solidFill>
                  <a:schemeClr val="lt1"/>
                </a:solidFill>
              </a:rPr>
              <a:t>Was it connected to a passion, area of expertise, particular technological / product breakthrough, or simply an emotional drive to create a new path?</a:t>
            </a:r>
            <a:endParaRPr sz="2000">
              <a:solidFill>
                <a:schemeClr val="lt1"/>
              </a:solidFill>
            </a:endParaRPr>
          </a:p>
          <a:p>
            <a:pPr indent="173690" lvl="0" marL="4398310" rtl="0" algn="l">
              <a:spcBef>
                <a:spcPts val="500"/>
              </a:spcBef>
              <a:spcAft>
                <a:spcPts val="0"/>
              </a:spcAft>
              <a:buNone/>
            </a:pPr>
            <a:r>
              <a:t/>
            </a:r>
            <a:endParaRPr i="1" sz="1400">
              <a:solidFill>
                <a:srgbClr val="FFFFFF"/>
              </a:solidFill>
              <a:latin typeface="Arial"/>
              <a:ea typeface="Arial"/>
              <a:cs typeface="Arial"/>
              <a:sym typeface="Arial"/>
            </a:endParaRPr>
          </a:p>
          <a:p>
            <a:pPr indent="457200" lvl="0" marL="4114800" rtl="0" algn="l">
              <a:spcBef>
                <a:spcPts val="500"/>
              </a:spcBef>
              <a:spcAft>
                <a:spcPts val="0"/>
              </a:spcAft>
              <a:buNone/>
            </a:pPr>
            <a:r>
              <a:rPr i="1" lang="en-US" sz="1400">
                <a:solidFill>
                  <a:srgbClr val="FFFFFF"/>
                </a:solidFill>
                <a:latin typeface="Arial"/>
                <a:ea typeface="Arial"/>
                <a:cs typeface="Arial"/>
                <a:sym typeface="Arial"/>
              </a:rPr>
              <a:t>https://mapandfire.com/field-guide/purpose</a:t>
            </a:r>
            <a:endParaRPr sz="2000">
              <a:solidFill>
                <a:schemeClr val="lt1"/>
              </a:solidFill>
            </a:endParaRPr>
          </a:p>
        </p:txBody>
      </p:sp>
      <p:sp>
        <p:nvSpPr>
          <p:cNvPr id="623" name="Google Shape;623;p49"/>
          <p:cNvSpPr txBox="1"/>
          <p:nvPr/>
        </p:nvSpPr>
        <p:spPr>
          <a:xfrm>
            <a:off x="6492950" y="5153225"/>
            <a:ext cx="8085900" cy="94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0"/>
          <p:cNvSpPr txBox="1"/>
          <p:nvPr>
            <p:ph type="title"/>
          </p:nvPr>
        </p:nvSpPr>
        <p:spPr>
          <a:xfrm>
            <a:off x="507600" y="240133"/>
            <a:ext cx="9072000" cy="682238"/>
          </a:xfrm>
          <a:prstGeom prst="rect">
            <a:avLst/>
          </a:prstGeom>
          <a:solidFill>
            <a:schemeClr val="accent5"/>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b="1" lang="en-US" sz="4000">
                <a:solidFill>
                  <a:schemeClr val="lt1"/>
                </a:solidFill>
                <a:latin typeface="Arial"/>
                <a:ea typeface="Arial"/>
                <a:cs typeface="Arial"/>
                <a:sym typeface="Arial"/>
              </a:rPr>
              <a:t>Vision Statement </a:t>
            </a:r>
            <a:endParaRPr b="1" sz="4000">
              <a:solidFill>
                <a:schemeClr val="lt1"/>
              </a:solidFill>
            </a:endParaRPr>
          </a:p>
        </p:txBody>
      </p:sp>
      <p:sp>
        <p:nvSpPr>
          <p:cNvPr id="629" name="Google Shape;629;p50"/>
          <p:cNvSpPr txBox="1"/>
          <p:nvPr>
            <p:ph idx="1" type="body"/>
          </p:nvPr>
        </p:nvSpPr>
        <p:spPr>
          <a:xfrm>
            <a:off x="504000" y="2500317"/>
            <a:ext cx="3766342" cy="2646717"/>
          </a:xfrm>
          <a:prstGeom prst="rect">
            <a:avLst/>
          </a:prstGeom>
          <a:noFill/>
          <a:ln>
            <a:noFill/>
          </a:ln>
        </p:spPr>
        <p:txBody>
          <a:bodyPr anchorCtr="0" anchor="t" bIns="0" lIns="0" spcFirstLastPara="1" rIns="0" wrap="square" tIns="0">
            <a:normAutofit/>
          </a:bodyPr>
          <a:lstStyle/>
          <a:p>
            <a:pPr indent="0" lvl="0" marL="114300" rtl="0" algn="l">
              <a:lnSpc>
                <a:spcPct val="90000"/>
              </a:lnSpc>
              <a:spcBef>
                <a:spcPts val="1000"/>
              </a:spcBef>
              <a:spcAft>
                <a:spcPts val="0"/>
              </a:spcAft>
              <a:buSzPts val="1800"/>
              <a:buNone/>
            </a:pPr>
            <a:r>
              <a:rPr lang="en-US" sz="1600">
                <a:solidFill>
                  <a:srgbClr val="31859B"/>
                </a:solidFill>
              </a:rPr>
              <a:t>Questions</a:t>
            </a:r>
            <a:r>
              <a:rPr lang="en-US" sz="1400"/>
              <a:t> </a:t>
            </a:r>
            <a:endParaRPr/>
          </a:p>
          <a:p>
            <a:pPr indent="-149225" lvl="0" marL="263525" rtl="0" algn="l">
              <a:lnSpc>
                <a:spcPct val="90000"/>
              </a:lnSpc>
              <a:spcBef>
                <a:spcPts val="1000"/>
              </a:spcBef>
              <a:spcAft>
                <a:spcPts val="0"/>
              </a:spcAft>
              <a:buSzPts val="1800"/>
              <a:buChar char="•"/>
            </a:pPr>
            <a:r>
              <a:rPr lang="en-US" sz="1400"/>
              <a:t>If you executed perfectly on everything you dream of doing, how would people’s lives be different? </a:t>
            </a:r>
            <a:endParaRPr/>
          </a:p>
          <a:p>
            <a:pPr indent="-149225" lvl="0" marL="263525" rtl="0" algn="l">
              <a:lnSpc>
                <a:spcPct val="90000"/>
              </a:lnSpc>
              <a:spcBef>
                <a:spcPts val="1000"/>
              </a:spcBef>
              <a:spcAft>
                <a:spcPts val="0"/>
              </a:spcAft>
              <a:buSzPts val="1800"/>
              <a:buChar char="•"/>
            </a:pPr>
            <a:r>
              <a:rPr lang="en-US" sz="1400"/>
              <a:t>How would the world be changed? </a:t>
            </a:r>
            <a:endParaRPr/>
          </a:p>
          <a:p>
            <a:pPr indent="-149225" lvl="0" marL="263525" rtl="0" algn="l">
              <a:lnSpc>
                <a:spcPct val="90000"/>
              </a:lnSpc>
              <a:spcBef>
                <a:spcPts val="1000"/>
              </a:spcBef>
              <a:spcAft>
                <a:spcPts val="0"/>
              </a:spcAft>
              <a:buSzPts val="1800"/>
              <a:buChar char="•"/>
            </a:pPr>
            <a:r>
              <a:rPr lang="en-US" sz="1400"/>
              <a:t>What does that ideal future look like in six months, a year, and several years down the road? </a:t>
            </a:r>
            <a:endParaRPr/>
          </a:p>
          <a:p>
            <a:pPr indent="-149225" lvl="0" marL="263525" rtl="0" algn="l">
              <a:lnSpc>
                <a:spcPct val="90000"/>
              </a:lnSpc>
              <a:spcBef>
                <a:spcPts val="1000"/>
              </a:spcBef>
              <a:spcAft>
                <a:spcPts val="0"/>
              </a:spcAft>
              <a:buSzPts val="1800"/>
              <a:buChar char="•"/>
            </a:pPr>
            <a:r>
              <a:rPr lang="en-US" sz="1400"/>
              <a:t>What if you took your concept as far as you can possibly imagine? </a:t>
            </a:r>
            <a:endParaRPr sz="1400"/>
          </a:p>
        </p:txBody>
      </p:sp>
      <p:sp>
        <p:nvSpPr>
          <p:cNvPr id="630" name="Google Shape;630;p50"/>
          <p:cNvSpPr txBox="1"/>
          <p:nvPr>
            <p:ph idx="2" type="body"/>
          </p:nvPr>
        </p:nvSpPr>
        <p:spPr>
          <a:xfrm>
            <a:off x="504000" y="1090929"/>
            <a:ext cx="9075600" cy="1303479"/>
          </a:xfrm>
          <a:prstGeom prst="rect">
            <a:avLst/>
          </a:prstGeom>
          <a:noFill/>
          <a:ln>
            <a:noFill/>
          </a:ln>
        </p:spPr>
        <p:txBody>
          <a:bodyPr anchorCtr="0" anchor="t" bIns="0" lIns="0" spcFirstLastPara="1" rIns="0" wrap="square" tIns="0">
            <a:normAutofit/>
          </a:bodyPr>
          <a:lstStyle/>
          <a:p>
            <a:pPr indent="0" lvl="0" marL="114300" rtl="0" algn="l">
              <a:lnSpc>
                <a:spcPct val="90000"/>
              </a:lnSpc>
              <a:spcBef>
                <a:spcPts val="1000"/>
              </a:spcBef>
              <a:spcAft>
                <a:spcPts val="0"/>
              </a:spcAft>
              <a:buSzPts val="1800"/>
              <a:buNone/>
            </a:pPr>
            <a:r>
              <a:rPr lang="en-US" sz="2000"/>
              <a:t>Your Vision Statement describes the ultimate outcome of your efforts in terms of your impact on the world. It can be helpful to think of your Vision in terms of an “Envisioned Future” - that is, a description of what the world could be like if you achieve everything you set out to do.</a:t>
            </a:r>
            <a:endParaRPr sz="2000"/>
          </a:p>
        </p:txBody>
      </p:sp>
      <p:sp>
        <p:nvSpPr>
          <p:cNvPr id="631" name="Google Shape;631;p50"/>
          <p:cNvSpPr txBox="1"/>
          <p:nvPr>
            <p:ph idx="3" type="body"/>
          </p:nvPr>
        </p:nvSpPr>
        <p:spPr>
          <a:xfrm>
            <a:off x="4823128" y="2225849"/>
            <a:ext cx="4724796" cy="337117"/>
          </a:xfrm>
          <a:prstGeom prst="rect">
            <a:avLst/>
          </a:prstGeom>
          <a:noFill/>
          <a:ln>
            <a:noFill/>
          </a:ln>
        </p:spPr>
        <p:txBody>
          <a:bodyPr anchorCtr="0" anchor="t" bIns="0" lIns="0" spcFirstLastPara="1" rIns="0" wrap="square" tIns="0">
            <a:normAutofit lnSpcReduction="10000"/>
          </a:bodyPr>
          <a:lstStyle/>
          <a:p>
            <a:pPr indent="0" lvl="0" marL="114300" rtl="0" algn="ctr">
              <a:lnSpc>
                <a:spcPct val="90000"/>
              </a:lnSpc>
              <a:spcBef>
                <a:spcPts val="1000"/>
              </a:spcBef>
              <a:spcAft>
                <a:spcPts val="0"/>
              </a:spcAft>
              <a:buSzPts val="1800"/>
              <a:buNone/>
            </a:pPr>
            <a:r>
              <a:rPr lang="en-US" sz="1600">
                <a:solidFill>
                  <a:srgbClr val="31859B"/>
                </a:solidFill>
              </a:rPr>
              <a:t>Exercise: </a:t>
            </a:r>
            <a:endParaRPr/>
          </a:p>
        </p:txBody>
      </p:sp>
      <p:pic>
        <p:nvPicPr>
          <p:cNvPr id="632" name="Google Shape;632;p50"/>
          <p:cNvPicPr preferRelativeResize="0"/>
          <p:nvPr/>
        </p:nvPicPr>
        <p:blipFill rotWithShape="1">
          <a:blip r:embed="rId3">
            <a:alphaModFix/>
          </a:blip>
          <a:srcRect b="46924" l="0" r="29891" t="0"/>
          <a:stretch/>
        </p:blipFill>
        <p:spPr>
          <a:xfrm>
            <a:off x="4540530" y="2635120"/>
            <a:ext cx="5289991" cy="269765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51"/>
          <p:cNvSpPr txBox="1"/>
          <p:nvPr>
            <p:ph type="title"/>
          </p:nvPr>
        </p:nvSpPr>
        <p:spPr>
          <a:xfrm>
            <a:off x="504000" y="358181"/>
            <a:ext cx="9072000" cy="682238"/>
          </a:xfrm>
          <a:prstGeom prst="rect">
            <a:avLst/>
          </a:prstGeom>
          <a:solidFill>
            <a:schemeClr val="accent5"/>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b="1" lang="en-US" sz="4000">
                <a:solidFill>
                  <a:schemeClr val="lt1"/>
                </a:solidFill>
                <a:latin typeface="Arial"/>
                <a:ea typeface="Arial"/>
                <a:cs typeface="Arial"/>
                <a:sym typeface="Arial"/>
              </a:rPr>
              <a:t>Core Values</a:t>
            </a:r>
            <a:endParaRPr b="1" sz="4000">
              <a:solidFill>
                <a:schemeClr val="lt1"/>
              </a:solidFill>
            </a:endParaRPr>
          </a:p>
        </p:txBody>
      </p:sp>
      <p:sp>
        <p:nvSpPr>
          <p:cNvPr id="638" name="Google Shape;638;p51"/>
          <p:cNvSpPr txBox="1"/>
          <p:nvPr>
            <p:ph idx="1" type="body"/>
          </p:nvPr>
        </p:nvSpPr>
        <p:spPr>
          <a:xfrm>
            <a:off x="504000" y="1266755"/>
            <a:ext cx="9072000" cy="1568520"/>
          </a:xfrm>
          <a:prstGeom prst="rect">
            <a:avLst/>
          </a:prstGeom>
          <a:noFill/>
          <a:ln>
            <a:noFill/>
          </a:ln>
        </p:spPr>
        <p:txBody>
          <a:bodyPr anchorCtr="0" anchor="t" bIns="0" lIns="0" spcFirstLastPara="1" rIns="0" wrap="square" tIns="0">
            <a:normAutofit/>
          </a:bodyPr>
          <a:lstStyle/>
          <a:p>
            <a:pPr indent="0" lvl="0" marL="114300" rtl="0" algn="l">
              <a:lnSpc>
                <a:spcPct val="90000"/>
              </a:lnSpc>
              <a:spcBef>
                <a:spcPts val="1000"/>
              </a:spcBef>
              <a:spcAft>
                <a:spcPts val="0"/>
              </a:spcAft>
              <a:buSzPts val="1800"/>
              <a:buNone/>
            </a:pPr>
            <a:r>
              <a:rPr lang="en-US" sz="2000"/>
              <a:t>Core values describe what we believe and how we behave. They are our principles and standards of conduct even (and especially) when things get difficult. Values </a:t>
            </a:r>
            <a:r>
              <a:rPr i="1" lang="en-US" sz="2000"/>
              <a:t>give meaning </a:t>
            </a:r>
            <a:r>
              <a:rPr lang="en-US" sz="2000"/>
              <a:t>to your business beyond financial goals and are independent of specific business activities.</a:t>
            </a:r>
            <a:endParaRPr/>
          </a:p>
          <a:p>
            <a:pPr indent="0" lvl="0" marL="114300" rtl="0" algn="l">
              <a:lnSpc>
                <a:spcPct val="90000"/>
              </a:lnSpc>
              <a:spcBef>
                <a:spcPts val="1000"/>
              </a:spcBef>
              <a:spcAft>
                <a:spcPts val="0"/>
              </a:spcAft>
              <a:buSzPts val="1800"/>
              <a:buNone/>
            </a:pPr>
            <a:r>
              <a:t/>
            </a:r>
            <a:endParaRPr sz="2000"/>
          </a:p>
        </p:txBody>
      </p:sp>
      <p:sp>
        <p:nvSpPr>
          <p:cNvPr id="639" name="Google Shape;639;p51"/>
          <p:cNvSpPr txBox="1"/>
          <p:nvPr>
            <p:ph idx="2" type="body"/>
          </p:nvPr>
        </p:nvSpPr>
        <p:spPr>
          <a:xfrm>
            <a:off x="504000" y="2889735"/>
            <a:ext cx="9072000" cy="1568520"/>
          </a:xfrm>
          <a:prstGeom prst="rect">
            <a:avLst/>
          </a:prstGeom>
          <a:noFill/>
          <a:ln>
            <a:noFill/>
          </a:ln>
        </p:spPr>
        <p:txBody>
          <a:bodyPr anchorCtr="0" anchor="t" bIns="0" lIns="0" spcFirstLastPara="1" rIns="0" wrap="square" tIns="0">
            <a:normAutofit fontScale="62500" lnSpcReduction="20000"/>
          </a:bodyPr>
          <a:lstStyle/>
          <a:p>
            <a:pPr indent="0" lvl="0" marL="114300" rtl="0" algn="l">
              <a:lnSpc>
                <a:spcPct val="90000"/>
              </a:lnSpc>
              <a:spcBef>
                <a:spcPts val="1000"/>
              </a:spcBef>
              <a:spcAft>
                <a:spcPts val="0"/>
              </a:spcAft>
              <a:buSzPct val="90000"/>
              <a:buNone/>
            </a:pPr>
            <a:r>
              <a:rPr lang="en-US" sz="3200">
                <a:solidFill>
                  <a:srgbClr val="31859B"/>
                </a:solidFill>
              </a:rPr>
              <a:t>Questions</a:t>
            </a:r>
            <a:endParaRPr/>
          </a:p>
          <a:p>
            <a:pPr indent="-342900" lvl="0" marL="457200" rtl="0" algn="l">
              <a:lnSpc>
                <a:spcPct val="90000"/>
              </a:lnSpc>
              <a:spcBef>
                <a:spcPts val="1000"/>
              </a:spcBef>
              <a:spcAft>
                <a:spcPts val="0"/>
              </a:spcAft>
              <a:buClr>
                <a:schemeClr val="dk1"/>
              </a:buClr>
              <a:buSzPct val="102857"/>
              <a:buChar char="•"/>
            </a:pPr>
            <a:r>
              <a:rPr lang="en-US"/>
              <a:t>What behaviors are important and non-negotiable regardless of what you’re doing?</a:t>
            </a:r>
            <a:endParaRPr/>
          </a:p>
          <a:p>
            <a:pPr indent="-342900" lvl="0" marL="457200" rtl="0" algn="l">
              <a:lnSpc>
                <a:spcPct val="90000"/>
              </a:lnSpc>
              <a:spcBef>
                <a:spcPts val="1000"/>
              </a:spcBef>
              <a:spcAft>
                <a:spcPts val="0"/>
              </a:spcAft>
              <a:buClr>
                <a:schemeClr val="dk1"/>
              </a:buClr>
              <a:buSzPct val="102857"/>
              <a:buChar char="•"/>
            </a:pPr>
            <a:r>
              <a:rPr lang="en-US"/>
              <a:t>How will you conduct yourself as you work to bring your vision to life?</a:t>
            </a:r>
            <a:endParaRPr/>
          </a:p>
          <a:p>
            <a:pPr indent="-342900" lvl="0" marL="457200" rtl="0" algn="l">
              <a:lnSpc>
                <a:spcPct val="90000"/>
              </a:lnSpc>
              <a:spcBef>
                <a:spcPts val="1000"/>
              </a:spcBef>
              <a:spcAft>
                <a:spcPts val="0"/>
              </a:spcAft>
              <a:buClr>
                <a:schemeClr val="dk1"/>
              </a:buClr>
              <a:buSzPct val="102857"/>
              <a:buChar char="•"/>
            </a:pPr>
            <a:r>
              <a:rPr lang="en-US"/>
              <a:t>How would you describe you and your team when you’re performing at your best?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52"/>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Level 4- </a:t>
            </a:r>
            <a:r>
              <a:rPr lang="en-US" sz="1800">
                <a:latin typeface="Arial"/>
                <a:ea typeface="Arial"/>
                <a:cs typeface="Arial"/>
                <a:sym typeface="Arial"/>
              </a:rPr>
              <a:t>Strategy</a:t>
            </a:r>
            <a:br>
              <a:rPr lang="en-US" sz="1800">
                <a:latin typeface="Arial"/>
                <a:ea typeface="Arial"/>
                <a:cs typeface="Arial"/>
                <a:sym typeface="Arial"/>
              </a:rPr>
            </a:br>
            <a:br>
              <a:rPr lang="en-US" sz="1800">
                <a:latin typeface="Arial"/>
                <a:ea typeface="Arial"/>
                <a:cs typeface="Arial"/>
                <a:sym typeface="Arial"/>
              </a:rPr>
            </a:br>
            <a:r>
              <a:rPr lang="en-US" sz="1800">
                <a:latin typeface="Arial"/>
                <a:ea typeface="Arial"/>
                <a:cs typeface="Arial"/>
                <a:sym typeface="Arial"/>
              </a:rPr>
              <a:t>“</a:t>
            </a:r>
            <a:r>
              <a:rPr b="1" lang="en-US" sz="1800">
                <a:latin typeface="Arial"/>
                <a:ea typeface="Arial"/>
                <a:cs typeface="Arial"/>
                <a:sym typeface="Arial"/>
              </a:rPr>
              <a:t>Social Business Model Canva”</a:t>
            </a:r>
            <a:endParaRPr b="1"/>
          </a:p>
        </p:txBody>
      </p:sp>
      <p:sp>
        <p:nvSpPr>
          <p:cNvPr id="645" name="Google Shape;645;p52"/>
          <p:cNvSpPr txBox="1"/>
          <p:nvPr>
            <p:ph idx="1" type="body"/>
          </p:nvPr>
        </p:nvSpPr>
        <p:spPr>
          <a:xfrm>
            <a:off x="2486722" y="674370"/>
            <a:ext cx="7089902" cy="4331970"/>
          </a:xfrm>
          <a:prstGeom prst="rect">
            <a:avLst/>
          </a:prstGeom>
          <a:noFill/>
          <a:ln>
            <a:noFill/>
          </a:ln>
        </p:spPr>
        <p:txBody>
          <a:bodyPr anchorCtr="0" anchor="t" bIns="0" lIns="0" spcFirstLastPara="1" rIns="0" wrap="square" tIns="0">
            <a:normAutofit/>
          </a:bodyPr>
          <a:lstStyle/>
          <a:p>
            <a:pPr indent="-342900" lvl="0" marL="457200" rtl="0" algn="l">
              <a:lnSpc>
                <a:spcPct val="100000"/>
              </a:lnSpc>
              <a:spcBef>
                <a:spcPts val="600"/>
              </a:spcBef>
              <a:spcAft>
                <a:spcPts val="0"/>
              </a:spcAft>
              <a:buSzPts val="1800"/>
              <a:buChar char="•"/>
            </a:pPr>
            <a:r>
              <a:rPr lang="en-US" sz="2000"/>
              <a:t>The Social Business Model Canvas is a method used to obtain a clear overview of key aspects of a social enterprise’s operations and structure</a:t>
            </a:r>
            <a:endParaRPr/>
          </a:p>
          <a:p>
            <a:pPr indent="-342900" lvl="0" marL="457200" rtl="0" algn="l">
              <a:lnSpc>
                <a:spcPct val="100000"/>
              </a:lnSpc>
              <a:spcBef>
                <a:spcPts val="1200"/>
              </a:spcBef>
              <a:spcAft>
                <a:spcPts val="0"/>
              </a:spcAft>
              <a:buSzPts val="1800"/>
              <a:buChar char="•"/>
            </a:pPr>
            <a:r>
              <a:rPr lang="en-US" sz="2000"/>
              <a:t>Social entrepreneurship needs a business strategy that goes further than making a profit. Using this tool to analyze social business models make their strengths and weaknesses become apparent.  </a:t>
            </a:r>
            <a:endParaRPr/>
          </a:p>
          <a:p>
            <a:pPr indent="-342900" lvl="0" marL="457200" rtl="0" algn="l">
              <a:lnSpc>
                <a:spcPct val="100000"/>
              </a:lnSpc>
              <a:spcBef>
                <a:spcPts val="1200"/>
              </a:spcBef>
              <a:spcAft>
                <a:spcPts val="600"/>
              </a:spcAft>
              <a:buSzPts val="1800"/>
              <a:buChar char="•"/>
            </a:pPr>
            <a:r>
              <a:rPr lang="en-US" sz="2000"/>
              <a:t>It also reveals the emerging opportunities and dangers new social enterprises may face, showing that social enterprises may need to become even more transparent as well as consider broadening their social impact.</a:t>
            </a:r>
            <a:endParaRPr sz="2000"/>
          </a:p>
        </p:txBody>
      </p:sp>
      <p:pic>
        <p:nvPicPr>
          <p:cNvPr id="646" name="Google Shape;646;p52"/>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647" name="Google Shape;647;p52"/>
          <p:cNvPicPr preferRelativeResize="0"/>
          <p:nvPr/>
        </p:nvPicPr>
        <p:blipFill rotWithShape="1">
          <a:blip r:embed="rId4">
            <a:alphaModFix/>
          </a:blip>
          <a:srcRect b="0" l="0" r="0" t="0"/>
          <a:stretch/>
        </p:blipFill>
        <p:spPr>
          <a:xfrm rot="899151">
            <a:off x="612419" y="375304"/>
            <a:ext cx="1799999" cy="3600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id="652" name="Google Shape;652;p53"/>
          <p:cNvPicPr preferRelativeResize="0"/>
          <p:nvPr/>
        </p:nvPicPr>
        <p:blipFill rotWithShape="1">
          <a:blip r:embed="rId3">
            <a:alphaModFix/>
          </a:blip>
          <a:srcRect b="0" l="0" r="0" t="12586"/>
          <a:stretch/>
        </p:blipFill>
        <p:spPr>
          <a:xfrm>
            <a:off x="1747970" y="92075"/>
            <a:ext cx="8170565" cy="5486400"/>
          </a:xfrm>
          <a:prstGeom prst="rect">
            <a:avLst/>
          </a:prstGeom>
          <a:noFill/>
          <a:ln>
            <a:noFill/>
          </a:ln>
        </p:spPr>
      </p:pic>
      <p:sp>
        <p:nvSpPr>
          <p:cNvPr id="653" name="Google Shape;653;p53"/>
          <p:cNvSpPr txBox="1"/>
          <p:nvPr/>
        </p:nvSpPr>
        <p:spPr>
          <a:xfrm rot="-5400000">
            <a:off x="-1565423" y="2348775"/>
            <a:ext cx="4786727" cy="1014637"/>
          </a:xfrm>
          <a:prstGeom prst="rect">
            <a:avLst/>
          </a:prstGeom>
          <a:noFill/>
          <a:ln>
            <a:noFill/>
          </a:ln>
        </p:spPr>
        <p:txBody>
          <a:bodyPr anchorCtr="0" anchor="ctr" bIns="0" lIns="0" spcFirstLastPara="1" rIns="0" wrap="square" tIns="0">
            <a:spAutoFit/>
          </a:bodyPr>
          <a:lstStyle/>
          <a:p>
            <a:pPr indent="0" lvl="0" marL="50800" marR="0" rtl="0" algn="ctr">
              <a:lnSpc>
                <a:spcPct val="90000"/>
              </a:lnSpc>
              <a:spcBef>
                <a:spcPts val="1000"/>
              </a:spcBef>
              <a:spcAft>
                <a:spcPts val="0"/>
              </a:spcAft>
              <a:buClr>
                <a:schemeClr val="dk1"/>
              </a:buClr>
              <a:buSzPts val="1800"/>
              <a:buFont typeface="Arial"/>
              <a:buNone/>
            </a:pPr>
            <a:r>
              <a:rPr b="1" i="0" lang="en-US" sz="3200" u="none" cap="none" strike="noStrike">
                <a:solidFill>
                  <a:srgbClr val="002060"/>
                </a:solidFill>
                <a:latin typeface="Arial"/>
                <a:ea typeface="Arial"/>
                <a:cs typeface="Arial"/>
                <a:sym typeface="Arial"/>
              </a:rPr>
              <a:t>Social Business Model Canvas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54"/>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Level 5- </a:t>
            </a:r>
            <a:br>
              <a:rPr b="1" lang="en-US" sz="1800">
                <a:latin typeface="Arial"/>
                <a:ea typeface="Arial"/>
                <a:cs typeface="Arial"/>
                <a:sym typeface="Arial"/>
              </a:rPr>
            </a:br>
            <a:r>
              <a:rPr lang="en-US" sz="1800">
                <a:latin typeface="Arial"/>
                <a:ea typeface="Arial"/>
                <a:cs typeface="Arial"/>
                <a:sym typeface="Arial"/>
              </a:rPr>
              <a:t>Everyday- management tools</a:t>
            </a:r>
            <a:br>
              <a:rPr lang="en-US" sz="1800">
                <a:latin typeface="Arial"/>
                <a:ea typeface="Arial"/>
                <a:cs typeface="Arial"/>
                <a:sym typeface="Arial"/>
              </a:rPr>
            </a:br>
            <a:br>
              <a:rPr lang="en-US" sz="1800">
                <a:latin typeface="Arial"/>
                <a:ea typeface="Arial"/>
                <a:cs typeface="Arial"/>
                <a:sym typeface="Arial"/>
              </a:rPr>
            </a:br>
            <a:r>
              <a:rPr lang="en-US" sz="1800">
                <a:latin typeface="Arial"/>
                <a:ea typeface="Arial"/>
                <a:cs typeface="Arial"/>
                <a:sym typeface="Arial"/>
              </a:rPr>
              <a:t>“</a:t>
            </a:r>
            <a:r>
              <a:rPr b="1" lang="en-US" sz="1800">
                <a:latin typeface="Arial"/>
                <a:ea typeface="Arial"/>
                <a:cs typeface="Arial"/>
                <a:sym typeface="Arial"/>
              </a:rPr>
              <a:t>Kanban Board” </a:t>
            </a:r>
            <a:endParaRPr b="1"/>
          </a:p>
        </p:txBody>
      </p:sp>
      <p:sp>
        <p:nvSpPr>
          <p:cNvPr id="659" name="Google Shape;659;p54"/>
          <p:cNvSpPr txBox="1"/>
          <p:nvPr>
            <p:ph idx="1" type="body"/>
          </p:nvPr>
        </p:nvSpPr>
        <p:spPr>
          <a:xfrm>
            <a:off x="2400299" y="674370"/>
            <a:ext cx="7176325" cy="4331970"/>
          </a:xfrm>
          <a:prstGeom prst="rect">
            <a:avLst/>
          </a:prstGeom>
          <a:noFill/>
          <a:ln>
            <a:noFill/>
          </a:ln>
        </p:spPr>
        <p:txBody>
          <a:bodyPr anchorCtr="0" anchor="t" bIns="0" lIns="0" spcFirstLastPara="1" rIns="0" wrap="square" tIns="0">
            <a:normAutofit/>
          </a:bodyPr>
          <a:lstStyle/>
          <a:p>
            <a:pPr indent="-342900" lvl="0" marL="457200" rtl="0" algn="l">
              <a:lnSpc>
                <a:spcPct val="100000"/>
              </a:lnSpc>
              <a:spcBef>
                <a:spcPts val="600"/>
              </a:spcBef>
              <a:spcAft>
                <a:spcPts val="0"/>
              </a:spcAft>
              <a:buSzPts val="1800"/>
              <a:buChar char="•"/>
            </a:pPr>
            <a:r>
              <a:rPr lang="en-US" sz="2000"/>
              <a:t>A kanban board is an agile project management tool designed to help visualize work, limit work-in-progress, and maximize efficiency (or flow). </a:t>
            </a:r>
            <a:endParaRPr/>
          </a:p>
          <a:p>
            <a:pPr indent="-342900" lvl="0" marL="457200" rtl="0" algn="l">
              <a:lnSpc>
                <a:spcPct val="100000"/>
              </a:lnSpc>
              <a:spcBef>
                <a:spcPts val="1200"/>
              </a:spcBef>
              <a:spcAft>
                <a:spcPts val="0"/>
              </a:spcAft>
              <a:buSzPts val="1800"/>
              <a:buChar char="•"/>
            </a:pPr>
            <a:r>
              <a:rPr lang="en-US" sz="2000"/>
              <a:t>Kanban boards use cards, columns, and continuous improvement to help technology and service teams commit to the right amount of work, and get it done!</a:t>
            </a:r>
            <a:endParaRPr/>
          </a:p>
          <a:p>
            <a:pPr indent="-342900" lvl="0" marL="457200" rtl="0" algn="l">
              <a:lnSpc>
                <a:spcPct val="100000"/>
              </a:lnSpc>
              <a:spcBef>
                <a:spcPts val="1200"/>
              </a:spcBef>
              <a:spcAft>
                <a:spcPts val="0"/>
              </a:spcAft>
              <a:buSzPts val="1800"/>
              <a:buChar char="•"/>
            </a:pPr>
            <a:r>
              <a:rPr lang="en-US" sz="2000"/>
              <a:t>Kanban boards visually depict work at various stages of a process using cards to represent work items and columns to represent each stage of the process. Cards are moved from left to right to show progress and to help coordinate teams performing the work. </a:t>
            </a:r>
            <a:endParaRPr/>
          </a:p>
          <a:p>
            <a:pPr indent="-228600" lvl="0" marL="457200" rtl="0" algn="l">
              <a:lnSpc>
                <a:spcPct val="100000"/>
              </a:lnSpc>
              <a:spcBef>
                <a:spcPts val="1200"/>
              </a:spcBef>
              <a:spcAft>
                <a:spcPts val="600"/>
              </a:spcAft>
              <a:buSzPts val="1800"/>
              <a:buNone/>
            </a:pPr>
            <a:r>
              <a:t/>
            </a:r>
            <a:endParaRPr sz="2000"/>
          </a:p>
        </p:txBody>
      </p:sp>
      <p:pic>
        <p:nvPicPr>
          <p:cNvPr id="660" name="Google Shape;660;p54"/>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661" name="Google Shape;661;p54"/>
          <p:cNvPicPr preferRelativeResize="0"/>
          <p:nvPr/>
        </p:nvPicPr>
        <p:blipFill rotWithShape="1">
          <a:blip r:embed="rId4">
            <a:alphaModFix/>
          </a:blip>
          <a:srcRect b="0" l="0" r="0" t="0"/>
          <a:stretch/>
        </p:blipFill>
        <p:spPr>
          <a:xfrm rot="734468">
            <a:off x="614880" y="351790"/>
            <a:ext cx="1800000" cy="3600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p55"/>
          <p:cNvPicPr preferRelativeResize="0"/>
          <p:nvPr/>
        </p:nvPicPr>
        <p:blipFill rotWithShape="1">
          <a:blip r:embed="rId3">
            <a:alphaModFix/>
          </a:blip>
          <a:srcRect b="0" l="0" r="0" t="0"/>
          <a:stretch/>
        </p:blipFill>
        <p:spPr>
          <a:xfrm>
            <a:off x="768484" y="126460"/>
            <a:ext cx="8385243" cy="554409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56"/>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Level 6:</a:t>
            </a:r>
            <a:r>
              <a:rPr lang="en-US" sz="1800">
                <a:latin typeface="Arial"/>
                <a:ea typeface="Arial"/>
                <a:cs typeface="Arial"/>
                <a:sym typeface="Arial"/>
              </a:rPr>
              <a:t> Fundraising</a:t>
            </a:r>
            <a:br>
              <a:rPr lang="en-US" sz="1800">
                <a:latin typeface="Arial"/>
                <a:ea typeface="Arial"/>
                <a:cs typeface="Arial"/>
                <a:sym typeface="Arial"/>
              </a:rPr>
            </a:br>
            <a:br>
              <a:rPr lang="en-US" sz="1800">
                <a:latin typeface="Arial"/>
                <a:ea typeface="Arial"/>
                <a:cs typeface="Arial"/>
                <a:sym typeface="Arial"/>
              </a:rPr>
            </a:br>
            <a:r>
              <a:rPr lang="en-US" sz="1800">
                <a:latin typeface="Arial"/>
                <a:ea typeface="Arial"/>
                <a:cs typeface="Arial"/>
                <a:sym typeface="Arial"/>
              </a:rPr>
              <a:t>“Logical Framework”</a:t>
            </a:r>
            <a:endParaRPr/>
          </a:p>
        </p:txBody>
      </p:sp>
      <p:sp>
        <p:nvSpPr>
          <p:cNvPr id="672" name="Google Shape;672;p56"/>
          <p:cNvSpPr txBox="1"/>
          <p:nvPr>
            <p:ph idx="1" type="body"/>
          </p:nvPr>
        </p:nvSpPr>
        <p:spPr>
          <a:xfrm>
            <a:off x="2400299" y="265304"/>
            <a:ext cx="7364187" cy="4741036"/>
          </a:xfrm>
          <a:prstGeom prst="rect">
            <a:avLst/>
          </a:prstGeom>
          <a:noFill/>
          <a:ln>
            <a:noFill/>
          </a:ln>
        </p:spPr>
        <p:txBody>
          <a:bodyPr anchorCtr="0" anchor="t" bIns="0" lIns="0" spcFirstLastPara="1" rIns="0" wrap="square" tIns="0">
            <a:noAutofit/>
          </a:bodyPr>
          <a:lstStyle/>
          <a:p>
            <a:pPr indent="-342900" lvl="0" marL="457200" rtl="0" algn="l">
              <a:lnSpc>
                <a:spcPct val="120000"/>
              </a:lnSpc>
              <a:spcBef>
                <a:spcPts val="600"/>
              </a:spcBef>
              <a:spcAft>
                <a:spcPts val="0"/>
              </a:spcAft>
              <a:buSzPts val="1800"/>
              <a:buChar char="•"/>
            </a:pPr>
            <a:r>
              <a:rPr lang="en-US" sz="1600"/>
              <a:t>It is a highly effective strategic management tool to monitor, evaluate and control project activities. Following are the components of an LFA:</a:t>
            </a:r>
            <a:endParaRPr/>
          </a:p>
          <a:p>
            <a:pPr indent="0" lvl="0" marL="50800" rtl="0" algn="l">
              <a:lnSpc>
                <a:spcPct val="120000"/>
              </a:lnSpc>
              <a:spcBef>
                <a:spcPts val="600"/>
              </a:spcBef>
              <a:spcAft>
                <a:spcPts val="0"/>
              </a:spcAft>
              <a:buSzPts val="1800"/>
              <a:buNone/>
            </a:pPr>
            <a:r>
              <a:t/>
            </a:r>
            <a:endParaRPr sz="800"/>
          </a:p>
          <a:p>
            <a:pPr indent="-342900" lvl="0" marL="457200" rtl="0" algn="l">
              <a:lnSpc>
                <a:spcPct val="120000"/>
              </a:lnSpc>
              <a:spcBef>
                <a:spcPts val="600"/>
              </a:spcBef>
              <a:spcAft>
                <a:spcPts val="0"/>
              </a:spcAft>
              <a:buSzPts val="1800"/>
              <a:buChar char="•"/>
            </a:pPr>
            <a:r>
              <a:rPr lang="en-US" sz="1600"/>
              <a:t>Project Description - A brief description stating what the project is about.</a:t>
            </a:r>
            <a:endParaRPr/>
          </a:p>
          <a:p>
            <a:pPr indent="-342900" lvl="0" marL="457200" rtl="0" algn="l">
              <a:lnSpc>
                <a:spcPct val="120000"/>
              </a:lnSpc>
              <a:spcBef>
                <a:spcPts val="600"/>
              </a:spcBef>
              <a:spcAft>
                <a:spcPts val="0"/>
              </a:spcAft>
              <a:buSzPts val="1800"/>
              <a:buChar char="•"/>
            </a:pPr>
            <a:r>
              <a:rPr lang="en-US" sz="1600"/>
              <a:t>Project Goal - What will be the broad impact of the project?</a:t>
            </a:r>
            <a:endParaRPr/>
          </a:p>
          <a:p>
            <a:pPr indent="-342900" lvl="0" marL="457200" rtl="0" algn="l">
              <a:lnSpc>
                <a:spcPct val="120000"/>
              </a:lnSpc>
              <a:spcBef>
                <a:spcPts val="600"/>
              </a:spcBef>
              <a:spcAft>
                <a:spcPts val="0"/>
              </a:spcAft>
              <a:buSzPts val="1800"/>
              <a:buChar char="•"/>
            </a:pPr>
            <a:r>
              <a:rPr lang="en-US" sz="1600"/>
              <a:t>Outcome(s) - What is the immediate outcome of the project?</a:t>
            </a:r>
            <a:endParaRPr/>
          </a:p>
          <a:p>
            <a:pPr indent="-342900" lvl="0" marL="457200" rtl="0" algn="l">
              <a:lnSpc>
                <a:spcPct val="120000"/>
              </a:lnSpc>
              <a:spcBef>
                <a:spcPts val="600"/>
              </a:spcBef>
              <a:spcAft>
                <a:spcPts val="0"/>
              </a:spcAft>
              <a:buSzPts val="1800"/>
              <a:buChar char="•"/>
            </a:pPr>
            <a:r>
              <a:rPr lang="en-US" sz="1600"/>
              <a:t>Outputs - The deliverables of the project</a:t>
            </a:r>
            <a:endParaRPr/>
          </a:p>
          <a:p>
            <a:pPr indent="-342900" lvl="0" marL="457200" rtl="0" algn="l">
              <a:lnSpc>
                <a:spcPct val="120000"/>
              </a:lnSpc>
              <a:spcBef>
                <a:spcPts val="600"/>
              </a:spcBef>
              <a:spcAft>
                <a:spcPts val="0"/>
              </a:spcAft>
              <a:buSzPts val="1800"/>
              <a:buChar char="•"/>
            </a:pPr>
            <a:r>
              <a:rPr lang="en-US" sz="1600"/>
              <a:t>Activities - List of activities (as highlighted by the “why-why tree”) that need to be carried out along with their sequencing. </a:t>
            </a:r>
            <a:endParaRPr/>
          </a:p>
          <a:p>
            <a:pPr indent="-342900" lvl="0" marL="457200" rtl="0" algn="l">
              <a:lnSpc>
                <a:spcPct val="120000"/>
              </a:lnSpc>
              <a:spcBef>
                <a:spcPts val="600"/>
              </a:spcBef>
              <a:spcAft>
                <a:spcPts val="0"/>
              </a:spcAft>
              <a:buSzPts val="1800"/>
              <a:buChar char="•"/>
            </a:pPr>
            <a:r>
              <a:rPr lang="en-US" sz="1600"/>
              <a:t>Verifiable Indicators - Indicators that relate to each of the above mentioned components.</a:t>
            </a:r>
            <a:endParaRPr/>
          </a:p>
          <a:p>
            <a:pPr indent="-342900" lvl="0" marL="457200" rtl="0" algn="l">
              <a:lnSpc>
                <a:spcPct val="120000"/>
              </a:lnSpc>
              <a:spcBef>
                <a:spcPts val="600"/>
              </a:spcBef>
              <a:spcAft>
                <a:spcPts val="0"/>
              </a:spcAft>
              <a:buSzPts val="1800"/>
              <a:buChar char="•"/>
            </a:pPr>
            <a:r>
              <a:rPr lang="en-US" sz="1600"/>
              <a:t>Means of verification - How each one of the indicators will be verified? Must mention a source.</a:t>
            </a:r>
            <a:endParaRPr/>
          </a:p>
          <a:p>
            <a:pPr indent="-342900" lvl="0" marL="457200" rtl="0" algn="l">
              <a:lnSpc>
                <a:spcPct val="120000"/>
              </a:lnSpc>
              <a:spcBef>
                <a:spcPts val="600"/>
              </a:spcBef>
              <a:spcAft>
                <a:spcPts val="0"/>
              </a:spcAft>
              <a:buSzPts val="1800"/>
              <a:buChar char="•"/>
            </a:pPr>
            <a:r>
              <a:rPr lang="en-US" sz="1600"/>
              <a:t>Assumptions - State the assumptions relating to the Goal, Outcome, Outputs and all the Activities of the Project</a:t>
            </a:r>
            <a:endParaRPr/>
          </a:p>
          <a:p>
            <a:pPr indent="-228600" lvl="0" marL="457200" rtl="0" algn="l">
              <a:lnSpc>
                <a:spcPct val="120000"/>
              </a:lnSpc>
              <a:spcBef>
                <a:spcPts val="600"/>
              </a:spcBef>
              <a:spcAft>
                <a:spcPts val="0"/>
              </a:spcAft>
              <a:buSzPts val="1800"/>
              <a:buNone/>
            </a:pPr>
            <a:r>
              <a:t/>
            </a:r>
            <a:endParaRPr sz="1600"/>
          </a:p>
        </p:txBody>
      </p:sp>
      <p:pic>
        <p:nvPicPr>
          <p:cNvPr id="673" name="Google Shape;673;p56"/>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674" name="Google Shape;674;p56"/>
          <p:cNvPicPr preferRelativeResize="0"/>
          <p:nvPr/>
        </p:nvPicPr>
        <p:blipFill rotWithShape="1">
          <a:blip r:embed="rId4">
            <a:alphaModFix/>
          </a:blip>
          <a:srcRect b="0" l="0" r="0" t="0"/>
          <a:stretch/>
        </p:blipFill>
        <p:spPr>
          <a:xfrm rot="853949">
            <a:off x="626613" y="431327"/>
            <a:ext cx="1800000" cy="3600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id="679" name="Google Shape;679;p68"/>
          <p:cNvPicPr preferRelativeResize="0"/>
          <p:nvPr/>
        </p:nvPicPr>
        <p:blipFill rotWithShape="1">
          <a:blip r:embed="rId3">
            <a:alphaModFix/>
          </a:blip>
          <a:srcRect b="0" l="-1" r="206" t="0"/>
          <a:stretch/>
        </p:blipFill>
        <p:spPr>
          <a:xfrm>
            <a:off x="1002924" y="325494"/>
            <a:ext cx="8141075" cy="5118976"/>
          </a:xfrm>
          <a:prstGeom prst="rect">
            <a:avLst/>
          </a:prstGeom>
          <a:noFill/>
          <a:ln>
            <a:noFill/>
          </a:ln>
        </p:spPr>
      </p:pic>
      <p:grpSp>
        <p:nvGrpSpPr>
          <p:cNvPr id="680" name="Google Shape;680;p68"/>
          <p:cNvGrpSpPr/>
          <p:nvPr/>
        </p:nvGrpSpPr>
        <p:grpSpPr>
          <a:xfrm>
            <a:off x="-116454" y="1126870"/>
            <a:ext cx="1392616" cy="3452105"/>
            <a:chOff x="116172" y="2065707"/>
            <a:chExt cx="1842732" cy="3758316"/>
          </a:xfrm>
        </p:grpSpPr>
        <p:sp>
          <p:nvSpPr>
            <p:cNvPr id="681" name="Google Shape;681;p68"/>
            <p:cNvSpPr/>
            <p:nvPr/>
          </p:nvSpPr>
          <p:spPr>
            <a:xfrm rot="-805025">
              <a:off x="965199" y="5297713"/>
              <a:ext cx="957943" cy="420915"/>
            </a:xfrm>
            <a:prstGeom prst="roundRect">
              <a:avLst>
                <a:gd fmla="val 16667" name="adj"/>
              </a:avLst>
            </a:prstGeom>
            <a:solidFill>
              <a:srgbClr val="424E5B"/>
            </a:solidFill>
            <a:ln cap="flat" cmpd="sng" w="38100">
              <a:solidFill>
                <a:srgbClr val="303842"/>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Poppins"/>
                  <a:ea typeface="Poppins"/>
                  <a:cs typeface="Poppins"/>
                  <a:sym typeface="Poppins"/>
                </a:rPr>
                <a:t>How</a:t>
              </a:r>
              <a:endParaRPr b="1" i="0" sz="1600" u="none" cap="none" strike="noStrike">
                <a:solidFill>
                  <a:srgbClr val="FFFFFF"/>
                </a:solidFill>
                <a:latin typeface="Arial"/>
                <a:ea typeface="Arial"/>
                <a:cs typeface="Arial"/>
                <a:sym typeface="Arial"/>
              </a:endParaRPr>
            </a:p>
          </p:txBody>
        </p:sp>
        <p:sp>
          <p:nvSpPr>
            <p:cNvPr id="682" name="Google Shape;682;p68"/>
            <p:cNvSpPr/>
            <p:nvPr/>
          </p:nvSpPr>
          <p:spPr>
            <a:xfrm rot="-792452">
              <a:off x="958465" y="4063999"/>
              <a:ext cx="957943" cy="420915"/>
            </a:xfrm>
            <a:prstGeom prst="roundRect">
              <a:avLst>
                <a:gd fmla="val 16667" name="adj"/>
              </a:avLst>
            </a:prstGeom>
            <a:solidFill>
              <a:srgbClr val="424E5B"/>
            </a:solidFill>
            <a:ln cap="flat" cmpd="sng" w="38100">
              <a:solidFill>
                <a:srgbClr val="303842"/>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Poppins"/>
                  <a:ea typeface="Poppins"/>
                  <a:cs typeface="Poppins"/>
                  <a:sym typeface="Poppins"/>
                </a:rPr>
                <a:t>What</a:t>
              </a:r>
              <a:endParaRPr b="1" i="0" sz="1600" u="none" cap="none" strike="noStrike">
                <a:solidFill>
                  <a:srgbClr val="FFFFFF"/>
                </a:solidFill>
                <a:latin typeface="Arial"/>
                <a:ea typeface="Arial"/>
                <a:cs typeface="Arial"/>
                <a:sym typeface="Arial"/>
              </a:endParaRPr>
            </a:p>
          </p:txBody>
        </p:sp>
        <p:sp>
          <p:nvSpPr>
            <p:cNvPr id="683" name="Google Shape;683;p68"/>
            <p:cNvSpPr/>
            <p:nvPr/>
          </p:nvSpPr>
          <p:spPr>
            <a:xfrm rot="-845520">
              <a:off x="940351" y="3098797"/>
              <a:ext cx="957943" cy="420915"/>
            </a:xfrm>
            <a:prstGeom prst="roundRect">
              <a:avLst>
                <a:gd fmla="val 16667" name="adj"/>
              </a:avLst>
            </a:prstGeom>
            <a:solidFill>
              <a:srgbClr val="424E5B"/>
            </a:solidFill>
            <a:ln cap="flat" cmpd="sng" w="38100">
              <a:solidFill>
                <a:srgbClr val="303842"/>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Poppins"/>
                  <a:ea typeface="Poppins"/>
                  <a:cs typeface="Poppins"/>
                  <a:sym typeface="Poppins"/>
                </a:rPr>
                <a:t>Why</a:t>
              </a:r>
              <a:endParaRPr b="1" i="0" sz="1600" u="none" cap="none" strike="noStrike">
                <a:solidFill>
                  <a:srgbClr val="FFFFFF"/>
                </a:solidFill>
                <a:latin typeface="Arial"/>
                <a:ea typeface="Arial"/>
                <a:cs typeface="Arial"/>
                <a:sym typeface="Arial"/>
              </a:endParaRPr>
            </a:p>
          </p:txBody>
        </p:sp>
        <p:sp>
          <p:nvSpPr>
            <p:cNvPr id="684" name="Google Shape;684;p68"/>
            <p:cNvSpPr/>
            <p:nvPr/>
          </p:nvSpPr>
          <p:spPr>
            <a:xfrm rot="-915999">
              <a:off x="517014" y="2240909"/>
              <a:ext cx="1387168" cy="420915"/>
            </a:xfrm>
            <a:prstGeom prst="roundRect">
              <a:avLst>
                <a:gd fmla="val 16667" name="adj"/>
              </a:avLst>
            </a:prstGeom>
            <a:solidFill>
              <a:srgbClr val="424E5B"/>
            </a:solidFill>
            <a:ln cap="flat" cmpd="sng" w="38100">
              <a:solidFill>
                <a:srgbClr val="303842"/>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Poppins"/>
                  <a:ea typeface="Poppins"/>
                  <a:cs typeface="Poppins"/>
                  <a:sym typeface="Poppins"/>
                </a:rPr>
                <a:t>Aspiration</a:t>
              </a:r>
              <a:endParaRPr b="1" i="0" sz="1400" u="none" cap="none" strike="noStrike">
                <a:solidFill>
                  <a:srgbClr val="FFFFFF"/>
                </a:solidFill>
                <a:latin typeface="Arial"/>
                <a:ea typeface="Arial"/>
                <a:cs typeface="Arial"/>
                <a:sym typeface="Arial"/>
              </a:endParaRPr>
            </a:p>
          </p:txBody>
        </p:sp>
        <p:sp>
          <p:nvSpPr>
            <p:cNvPr id="685" name="Google Shape;685;p68"/>
            <p:cNvSpPr/>
            <p:nvPr/>
          </p:nvSpPr>
          <p:spPr>
            <a:xfrm rot="-5400000">
              <a:off x="331245" y="4726142"/>
              <a:ext cx="911943" cy="362857"/>
            </a:xfrm>
            <a:prstGeom prst="curvedDownArrow">
              <a:avLst>
                <a:gd fmla="val 25000" name="adj1"/>
                <a:gd fmla="val 67030" name="adj2"/>
                <a:gd fmla="val 25000" name="adj3"/>
              </a:avLst>
            </a:prstGeom>
            <a:solidFill>
              <a:srgbClr val="AD0101"/>
            </a:solidFill>
            <a:ln cap="flat" cmpd="sng" w="19050">
              <a:solidFill>
                <a:srgbClr val="0000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686" name="Google Shape;686;p68"/>
            <p:cNvSpPr/>
            <p:nvPr/>
          </p:nvSpPr>
          <p:spPr>
            <a:xfrm rot="-5400000">
              <a:off x="313702" y="3679701"/>
              <a:ext cx="780134" cy="362857"/>
            </a:xfrm>
            <a:prstGeom prst="curvedDownArrow">
              <a:avLst>
                <a:gd fmla="val 25000" name="adj1"/>
                <a:gd fmla="val 50000" name="adj2"/>
                <a:gd fmla="val 23416" name="adj3"/>
              </a:avLst>
            </a:prstGeom>
            <a:solidFill>
              <a:srgbClr val="AD0101"/>
            </a:solidFill>
            <a:ln cap="flat" cmpd="sng" w="19050">
              <a:solidFill>
                <a:srgbClr val="0000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687" name="Google Shape;687;p68"/>
            <p:cNvSpPr/>
            <p:nvPr/>
          </p:nvSpPr>
          <p:spPr>
            <a:xfrm rot="-6978597">
              <a:off x="61627" y="2916766"/>
              <a:ext cx="780134" cy="362857"/>
            </a:xfrm>
            <a:prstGeom prst="curvedDownArrow">
              <a:avLst>
                <a:gd fmla="val 25000" name="adj1"/>
                <a:gd fmla="val 50000" name="adj2"/>
                <a:gd fmla="val 25000" name="adj3"/>
              </a:avLst>
            </a:prstGeom>
            <a:solidFill>
              <a:srgbClr val="AD0101"/>
            </a:solidFill>
            <a:ln cap="flat" cmpd="sng" w="19050">
              <a:solidFill>
                <a:srgbClr val="0000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grpSp>
      <p:sp>
        <p:nvSpPr>
          <p:cNvPr id="688" name="Google Shape;688;p68"/>
          <p:cNvSpPr/>
          <p:nvPr/>
        </p:nvSpPr>
        <p:spPr>
          <a:xfrm>
            <a:off x="1186544" y="4684152"/>
            <a:ext cx="1567542" cy="812800"/>
          </a:xfrm>
          <a:custGeom>
            <a:rect b="b" l="l" r="r" t="t"/>
            <a:pathLst>
              <a:path extrusionOk="0" h="120000" w="120000">
                <a:moveTo>
                  <a:pt x="0" y="0"/>
                </a:moveTo>
                <a:lnTo>
                  <a:pt x="120000" y="0"/>
                </a:lnTo>
                <a:lnTo>
                  <a:pt x="120000" y="120000"/>
                </a:lnTo>
                <a:lnTo>
                  <a:pt x="0" y="120000"/>
                </a:lnTo>
                <a:close/>
              </a:path>
              <a:path extrusionOk="0" fill="none" h="120000" w="120000">
                <a:moveTo>
                  <a:pt x="0" y="55044"/>
                </a:moveTo>
                <a:lnTo>
                  <a:pt x="-20000" y="22500"/>
                </a:lnTo>
                <a:lnTo>
                  <a:pt x="16880" y="-48616"/>
                </a:lnTo>
              </a:path>
            </a:pathLst>
          </a:custGeom>
          <a:solidFill>
            <a:srgbClr val="424E5B"/>
          </a:solidFill>
          <a:ln cap="flat" cmpd="sng" w="38100">
            <a:solidFill>
              <a:srgbClr val="303842"/>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Problem-Solution Tree</a:t>
            </a:r>
            <a:endParaRPr b="0" i="0" sz="1400" u="none" cap="none" strike="noStrike">
              <a:solidFill>
                <a:srgbClr val="FFFFFF"/>
              </a:solidFill>
              <a:latin typeface="Arial"/>
              <a:ea typeface="Arial"/>
              <a:cs typeface="Arial"/>
              <a:sym typeface="Arial"/>
            </a:endParaRPr>
          </a:p>
        </p:txBody>
      </p:sp>
      <p:sp>
        <p:nvSpPr>
          <p:cNvPr id="689" name="Google Shape;689;p68"/>
          <p:cNvSpPr/>
          <p:nvPr/>
        </p:nvSpPr>
        <p:spPr>
          <a:xfrm>
            <a:off x="8613588" y="971200"/>
            <a:ext cx="1379262" cy="812800"/>
          </a:xfrm>
          <a:custGeom>
            <a:rect b="b" l="l" r="r" t="t"/>
            <a:pathLst>
              <a:path extrusionOk="0" h="120000" w="120000">
                <a:moveTo>
                  <a:pt x="0" y="0"/>
                </a:moveTo>
                <a:lnTo>
                  <a:pt x="120000" y="0"/>
                </a:lnTo>
                <a:lnTo>
                  <a:pt x="120000" y="120000"/>
                </a:lnTo>
                <a:lnTo>
                  <a:pt x="0" y="120000"/>
                </a:lnTo>
                <a:close/>
              </a:path>
              <a:path extrusionOk="0" fill="none" h="120000" w="120000">
                <a:moveTo>
                  <a:pt x="-10000" y="22500"/>
                </a:moveTo>
                <a:lnTo>
                  <a:pt x="-20000" y="22500"/>
                </a:lnTo>
                <a:lnTo>
                  <a:pt x="-10567" y="565466"/>
                </a:lnTo>
              </a:path>
            </a:pathLst>
          </a:custGeom>
          <a:solidFill>
            <a:srgbClr val="424E5B"/>
          </a:solidFill>
          <a:ln cap="flat" cmpd="sng" w="38100">
            <a:solidFill>
              <a:srgbClr val="303842"/>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Poppins"/>
                <a:ea typeface="Poppins"/>
                <a:cs typeface="Poppins"/>
                <a:sym typeface="Poppins"/>
              </a:rPr>
              <a:t>SWOT</a:t>
            </a:r>
            <a:r>
              <a:rPr b="1" i="0" lang="en-US" sz="1800" u="none" cap="none" strike="noStrike">
                <a:solidFill>
                  <a:srgbClr val="FFFFFF"/>
                </a:solidFill>
                <a:latin typeface="Arial"/>
                <a:ea typeface="Arial"/>
                <a:cs typeface="Arial"/>
                <a:sym typeface="Arial"/>
              </a:rPr>
              <a:t> &amp; </a:t>
            </a:r>
            <a:r>
              <a:rPr b="1" i="0" lang="en-US" sz="1800" u="none" cap="none" strike="noStrike">
                <a:solidFill>
                  <a:srgbClr val="FFFFFF"/>
                </a:solidFill>
                <a:latin typeface="Poppins"/>
                <a:ea typeface="Poppins"/>
                <a:cs typeface="Poppins"/>
                <a:sym typeface="Poppins"/>
              </a:rPr>
              <a:t>PESTEL</a:t>
            </a:r>
            <a:endParaRPr b="1" i="0" sz="18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8"/>
                                        </p:tgtEl>
                                        <p:attrNameLst>
                                          <p:attrName>style.visibility</p:attrName>
                                        </p:attrNameLst>
                                      </p:cBhvr>
                                      <p:to>
                                        <p:strVal val="visible"/>
                                      </p:to>
                                    </p:set>
                                    <p:anim calcmode="lin" valueType="num">
                                      <p:cBhvr additive="base">
                                        <p:cTn dur="500"/>
                                        <p:tgtEl>
                                          <p:spTgt spid="6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9"/>
                                        </p:tgtEl>
                                        <p:attrNameLst>
                                          <p:attrName>style.visibility</p:attrName>
                                        </p:attrNameLst>
                                      </p:cBhvr>
                                      <p:to>
                                        <p:strVal val="visible"/>
                                      </p:to>
                                    </p:set>
                                    <p:anim calcmode="lin" valueType="num">
                                      <p:cBhvr additive="base">
                                        <p:cTn dur="500"/>
                                        <p:tgtEl>
                                          <p:spTgt spid="68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69"/>
          <p:cNvSpPr txBox="1"/>
          <p:nvPr>
            <p:ph type="title"/>
          </p:nvPr>
        </p:nvSpPr>
        <p:spPr>
          <a:xfrm>
            <a:off x="439278" y="17790"/>
            <a:ext cx="8633285" cy="762637"/>
          </a:xfrm>
          <a:prstGeom prst="rect">
            <a:avLst/>
          </a:prstGeom>
          <a:noFill/>
          <a:ln>
            <a:noFill/>
          </a:ln>
        </p:spPr>
        <p:txBody>
          <a:bodyPr anchorCtr="0" anchor="b" bIns="0" lIns="45700" spcFirstLastPara="1" rIns="0" wrap="square" tIns="45700">
            <a:noAutofit/>
          </a:bodyPr>
          <a:lstStyle/>
          <a:p>
            <a:pPr indent="0" lvl="0" marL="0" rtl="0" algn="l">
              <a:lnSpc>
                <a:spcPct val="95000"/>
              </a:lnSpc>
              <a:spcBef>
                <a:spcPts val="0"/>
              </a:spcBef>
              <a:spcAft>
                <a:spcPts val="0"/>
              </a:spcAft>
              <a:buNone/>
            </a:pPr>
            <a:r>
              <a:t/>
            </a:r>
            <a:endParaRPr/>
          </a:p>
        </p:txBody>
      </p:sp>
      <p:pic>
        <p:nvPicPr>
          <p:cNvPr id="695" name="Google Shape;695;p69"/>
          <p:cNvPicPr preferRelativeResize="0"/>
          <p:nvPr/>
        </p:nvPicPr>
        <p:blipFill rotWithShape="1">
          <a:blip r:embed="rId3">
            <a:alphaModFix/>
          </a:blip>
          <a:srcRect b="0" l="0" r="0" t="0"/>
          <a:stretch/>
        </p:blipFill>
        <p:spPr>
          <a:xfrm>
            <a:off x="466688" y="0"/>
            <a:ext cx="9147248" cy="5670550"/>
          </a:xfrm>
          <a:prstGeom prst="rect">
            <a:avLst/>
          </a:prstGeom>
          <a:noFill/>
          <a:ln>
            <a:noFill/>
          </a:ln>
        </p:spPr>
      </p:pic>
      <p:sp>
        <p:nvSpPr>
          <p:cNvPr id="696" name="Google Shape;696;p69"/>
          <p:cNvSpPr txBox="1"/>
          <p:nvPr/>
        </p:nvSpPr>
        <p:spPr>
          <a:xfrm rot="-1246129">
            <a:off x="254001" y="353479"/>
            <a:ext cx="1197728" cy="338554"/>
          </a:xfrm>
          <a:prstGeom prst="rect">
            <a:avLst/>
          </a:prstGeom>
          <a:solidFill>
            <a:schemeClr val="accent1"/>
          </a:solidFill>
          <a:ln cap="flat" cmpd="sng" w="63500">
            <a:solidFill>
              <a:schemeClr val="lt1"/>
            </a:solidFill>
            <a:prstDash val="solid"/>
            <a:round/>
            <a:headEnd len="sm" w="sm" type="none"/>
            <a:tailEnd len="sm" w="sm" type="none"/>
          </a:ln>
          <a:effectLst>
            <a:outerShdw blurRad="95000" rotWithShape="0">
              <a:srgbClr val="000000">
                <a:alpha val="49803"/>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Arial"/>
                <a:ea typeface="Arial"/>
                <a:cs typeface="Arial"/>
                <a:sym typeface="Arial"/>
              </a:rPr>
              <a:t>example</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7"/>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r>
              <a:rPr lang="en-US"/>
              <a:t>Use the Belbin model in the workplace</a:t>
            </a:r>
            <a:endParaRPr/>
          </a:p>
        </p:txBody>
      </p:sp>
      <p:sp>
        <p:nvSpPr>
          <p:cNvPr id="340" name="Google Shape;340;p7"/>
          <p:cNvSpPr txBox="1"/>
          <p:nvPr>
            <p:ph idx="1" type="body"/>
          </p:nvPr>
        </p:nvSpPr>
        <p:spPr>
          <a:xfrm>
            <a:off x="2400299" y="674370"/>
            <a:ext cx="7176325" cy="4331970"/>
          </a:xfrm>
          <a:prstGeom prst="rect">
            <a:avLst/>
          </a:prstGeom>
          <a:noFill/>
          <a:ln>
            <a:noFill/>
          </a:ln>
        </p:spPr>
        <p:txBody>
          <a:bodyPr anchorCtr="0" anchor="t" bIns="0" lIns="0" spcFirstLastPara="1" rIns="0" wrap="square" tIns="0">
            <a:normAutofit/>
          </a:bodyPr>
          <a:lstStyle/>
          <a:p>
            <a:pPr indent="-342900" lvl="0" marL="457200" rtl="0" algn="l">
              <a:lnSpc>
                <a:spcPct val="100000"/>
              </a:lnSpc>
              <a:spcBef>
                <a:spcPts val="600"/>
              </a:spcBef>
              <a:spcAft>
                <a:spcPts val="0"/>
              </a:spcAft>
              <a:buSzPts val="1800"/>
              <a:buChar char="•"/>
            </a:pPr>
            <a:r>
              <a:rPr lang="en-US" sz="2000"/>
              <a:t>The Belbin Team Inventory test is a behavioral exam that establishes which traits you display of nine possible team roles. </a:t>
            </a:r>
            <a:endParaRPr/>
          </a:p>
          <a:p>
            <a:pPr indent="-342900" lvl="0" marL="457200" rtl="0" algn="l">
              <a:lnSpc>
                <a:spcPct val="100000"/>
              </a:lnSpc>
              <a:spcBef>
                <a:spcPts val="1200"/>
              </a:spcBef>
              <a:spcAft>
                <a:spcPts val="0"/>
              </a:spcAft>
              <a:buSzPts val="1800"/>
              <a:buChar char="•"/>
            </a:pPr>
            <a:r>
              <a:rPr lang="en-US" sz="2000"/>
              <a:t>You can apply the Belbin model to your team to help create a more balanced team and identify opportunities for growth based on the team role. </a:t>
            </a:r>
            <a:endParaRPr/>
          </a:p>
          <a:p>
            <a:pPr indent="-342900" lvl="0" marL="457200" rtl="0" algn="l">
              <a:lnSpc>
                <a:spcPct val="100000"/>
              </a:lnSpc>
              <a:spcBef>
                <a:spcPts val="1200"/>
              </a:spcBef>
              <a:spcAft>
                <a:spcPts val="0"/>
              </a:spcAft>
              <a:buSzPts val="1800"/>
              <a:buChar char="•"/>
            </a:pPr>
            <a:r>
              <a:rPr lang="en-US" sz="2000"/>
              <a:t>When you understand your role within a team, you can improve your contributions by developing your strengths and managing your weaknesses.</a:t>
            </a:r>
            <a:endParaRPr/>
          </a:p>
          <a:p>
            <a:pPr indent="-228600" lvl="0" marL="457200" rtl="0" algn="l">
              <a:lnSpc>
                <a:spcPct val="100000"/>
              </a:lnSpc>
              <a:spcBef>
                <a:spcPts val="1200"/>
              </a:spcBef>
              <a:spcAft>
                <a:spcPts val="600"/>
              </a:spcAft>
              <a:buSzPts val="1800"/>
              <a:buNone/>
            </a:pPr>
            <a:r>
              <a:t/>
            </a:r>
            <a:endParaRPr sz="2000"/>
          </a:p>
        </p:txBody>
      </p:sp>
      <p:pic>
        <p:nvPicPr>
          <p:cNvPr id="341" name="Google Shape;341;p7"/>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70"/>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Level 7 - </a:t>
            </a:r>
            <a:br>
              <a:rPr lang="en-US" sz="1800">
                <a:latin typeface="Arial"/>
                <a:ea typeface="Arial"/>
                <a:cs typeface="Arial"/>
                <a:sym typeface="Arial"/>
              </a:rPr>
            </a:br>
            <a:r>
              <a:rPr lang="en-US" sz="1800">
                <a:latin typeface="Arial"/>
                <a:ea typeface="Arial"/>
                <a:cs typeface="Arial"/>
                <a:sym typeface="Arial"/>
              </a:rPr>
              <a:t>Networking</a:t>
            </a:r>
            <a:br>
              <a:rPr lang="en-US" sz="1800">
                <a:latin typeface="Arial"/>
                <a:ea typeface="Arial"/>
                <a:cs typeface="Arial"/>
                <a:sym typeface="Arial"/>
              </a:rPr>
            </a:br>
            <a:br>
              <a:rPr lang="en-US" sz="1800">
                <a:latin typeface="Arial"/>
                <a:ea typeface="Arial"/>
                <a:cs typeface="Arial"/>
                <a:sym typeface="Arial"/>
              </a:rPr>
            </a:br>
            <a:r>
              <a:rPr lang="en-US" sz="1800">
                <a:latin typeface="Arial"/>
                <a:ea typeface="Arial"/>
                <a:cs typeface="Arial"/>
                <a:sym typeface="Arial"/>
              </a:rPr>
              <a:t>“</a:t>
            </a:r>
            <a:r>
              <a:rPr b="1" lang="en-US" sz="1800">
                <a:latin typeface="Arial"/>
                <a:ea typeface="Arial"/>
                <a:cs typeface="Arial"/>
                <a:sym typeface="Arial"/>
              </a:rPr>
              <a:t>Elevator pitch</a:t>
            </a:r>
            <a:r>
              <a:rPr lang="en-US" sz="1800">
                <a:latin typeface="Arial"/>
                <a:ea typeface="Arial"/>
                <a:cs typeface="Arial"/>
                <a:sym typeface="Arial"/>
              </a:rPr>
              <a:t>”</a:t>
            </a:r>
            <a:endParaRPr/>
          </a:p>
        </p:txBody>
      </p:sp>
      <p:pic>
        <p:nvPicPr>
          <p:cNvPr id="702" name="Google Shape;702;p70"/>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703" name="Google Shape;703;p70"/>
          <p:cNvPicPr preferRelativeResize="0"/>
          <p:nvPr/>
        </p:nvPicPr>
        <p:blipFill rotWithShape="1">
          <a:blip r:embed="rId4">
            <a:alphaModFix/>
          </a:blip>
          <a:srcRect b="0" l="0" r="0" t="0"/>
          <a:stretch/>
        </p:blipFill>
        <p:spPr>
          <a:xfrm rot="795976">
            <a:off x="588988" y="421873"/>
            <a:ext cx="1800000" cy="3600000"/>
          </a:xfrm>
          <a:prstGeom prst="rect">
            <a:avLst/>
          </a:prstGeom>
          <a:noFill/>
          <a:ln>
            <a:noFill/>
          </a:ln>
        </p:spPr>
      </p:pic>
      <p:sp>
        <p:nvSpPr>
          <p:cNvPr id="704" name="Google Shape;704;p70"/>
          <p:cNvSpPr txBox="1"/>
          <p:nvPr/>
        </p:nvSpPr>
        <p:spPr>
          <a:xfrm>
            <a:off x="2572221" y="411462"/>
            <a:ext cx="7271566" cy="571438"/>
          </a:xfrm>
          <a:prstGeom prst="rect">
            <a:avLst/>
          </a:prstGeom>
          <a:noFill/>
          <a:ln>
            <a:noFill/>
          </a:ln>
        </p:spPr>
        <p:txBody>
          <a:bodyPr anchorCtr="0" anchor="ctr" bIns="0" lIns="0" spcFirstLastPara="1" rIns="0" wrap="square" tIns="0">
            <a:spAutoFit/>
          </a:bodyPr>
          <a:lstStyle/>
          <a:p>
            <a:pPr indent="0" lvl="0" marL="50800" marR="0" rtl="0" algn="ctr">
              <a:lnSpc>
                <a:spcPct val="90000"/>
              </a:lnSpc>
              <a:spcBef>
                <a:spcPts val="1000"/>
              </a:spcBef>
              <a:spcAft>
                <a:spcPts val="0"/>
              </a:spcAft>
              <a:buClr>
                <a:schemeClr val="dk1"/>
              </a:buClr>
              <a:buSzPts val="1800"/>
              <a:buFont typeface="Arial"/>
              <a:buNone/>
            </a:pPr>
            <a:r>
              <a:rPr b="1" i="0" lang="en-US" sz="3200" u="none" cap="none" strike="noStrike">
                <a:solidFill>
                  <a:srgbClr val="002060"/>
                </a:solidFill>
                <a:latin typeface="Arial"/>
                <a:ea typeface="Arial"/>
                <a:cs typeface="Arial"/>
                <a:sym typeface="Arial"/>
              </a:rPr>
              <a:t>pitching your Organization in 45 sec…</a:t>
            </a:r>
            <a:endParaRPr b="1" i="0" sz="3200" u="none" cap="none" strike="noStrike">
              <a:solidFill>
                <a:srgbClr val="002060"/>
              </a:solidFill>
              <a:latin typeface="Arial"/>
              <a:ea typeface="Arial"/>
              <a:cs typeface="Arial"/>
              <a:sym typeface="Arial"/>
            </a:endParaRPr>
          </a:p>
        </p:txBody>
      </p:sp>
      <p:grpSp>
        <p:nvGrpSpPr>
          <p:cNvPr id="705" name="Google Shape;705;p70"/>
          <p:cNvGrpSpPr/>
          <p:nvPr/>
        </p:nvGrpSpPr>
        <p:grpSpPr>
          <a:xfrm>
            <a:off x="2199783" y="1498976"/>
            <a:ext cx="7880842" cy="3106069"/>
            <a:chOff x="352425" y="1812814"/>
            <a:chExt cx="11630024" cy="3756631"/>
          </a:xfrm>
        </p:grpSpPr>
        <p:grpSp>
          <p:nvGrpSpPr>
            <p:cNvPr id="706" name="Google Shape;706;p70"/>
            <p:cNvGrpSpPr/>
            <p:nvPr/>
          </p:nvGrpSpPr>
          <p:grpSpPr>
            <a:xfrm>
              <a:off x="914400" y="2597645"/>
              <a:ext cx="10300793" cy="2971800"/>
              <a:chOff x="1428750" y="2609850"/>
              <a:chExt cx="10300793" cy="2971800"/>
            </a:xfrm>
          </p:grpSpPr>
          <p:sp>
            <p:nvSpPr>
              <p:cNvPr id="707" name="Google Shape;707;p70"/>
              <p:cNvSpPr/>
              <p:nvPr/>
            </p:nvSpPr>
            <p:spPr>
              <a:xfrm flipH="1">
                <a:off x="1428750" y="2609850"/>
                <a:ext cx="8566588" cy="2971800"/>
              </a:xfrm>
              <a:prstGeom prst="rtTriangle">
                <a:avLst/>
              </a:prstGeom>
              <a:gradFill>
                <a:gsLst>
                  <a:gs pos="0">
                    <a:srgbClr val="C00000"/>
                  </a:gs>
                  <a:gs pos="50000">
                    <a:srgbClr val="3B6AA4"/>
                  </a:gs>
                  <a:gs pos="100000">
                    <a:srgbClr val="7DA6D7">
                      <a:alpha val="72941"/>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88" u="none" cap="none" strike="noStrike">
                  <a:solidFill>
                    <a:srgbClr val="FFFFFF"/>
                  </a:solidFill>
                  <a:latin typeface="Calibri"/>
                  <a:ea typeface="Calibri"/>
                  <a:cs typeface="Calibri"/>
                  <a:sym typeface="Calibri"/>
                </a:endParaRPr>
              </a:p>
            </p:txBody>
          </p:sp>
          <p:sp>
            <p:nvSpPr>
              <p:cNvPr id="708" name="Google Shape;708;p70"/>
              <p:cNvSpPr/>
              <p:nvPr/>
            </p:nvSpPr>
            <p:spPr>
              <a:xfrm>
                <a:off x="9995337" y="2609850"/>
                <a:ext cx="1734207" cy="2971800"/>
              </a:xfrm>
              <a:prstGeom prst="rtTriangle">
                <a:avLst/>
              </a:prstGeom>
              <a:gradFill>
                <a:gsLst>
                  <a:gs pos="0">
                    <a:srgbClr val="C00000"/>
                  </a:gs>
                  <a:gs pos="52999">
                    <a:srgbClr val="3B6AA4"/>
                  </a:gs>
                  <a:gs pos="100000">
                    <a:srgbClr val="4680C5"/>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88" u="none" cap="none" strike="noStrike">
                  <a:solidFill>
                    <a:srgbClr val="FFFFFF"/>
                  </a:solidFill>
                  <a:latin typeface="Calibri"/>
                  <a:ea typeface="Calibri"/>
                  <a:cs typeface="Calibri"/>
                  <a:sym typeface="Calibri"/>
                </a:endParaRPr>
              </a:p>
            </p:txBody>
          </p:sp>
        </p:grpSp>
        <p:sp>
          <p:nvSpPr>
            <p:cNvPr id="709" name="Google Shape;709;p70"/>
            <p:cNvSpPr txBox="1"/>
            <p:nvPr/>
          </p:nvSpPr>
          <p:spPr>
            <a:xfrm>
              <a:off x="352425" y="4827032"/>
              <a:ext cx="1314450" cy="3886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88" u="none" cap="none" strike="noStrike">
                  <a:solidFill>
                    <a:srgbClr val="000000"/>
                  </a:solidFill>
                  <a:latin typeface="Calibri"/>
                  <a:ea typeface="Calibri"/>
                  <a:cs typeface="Calibri"/>
                  <a:sym typeface="Calibri"/>
                </a:rPr>
                <a:t>Who</a:t>
              </a:r>
              <a:r>
                <a:rPr b="0" i="0" lang="en-US" sz="1488" u="none" cap="none" strike="noStrike">
                  <a:solidFill>
                    <a:srgbClr val="000000"/>
                  </a:solidFill>
                  <a:latin typeface="Calibri"/>
                  <a:ea typeface="Calibri"/>
                  <a:cs typeface="Calibri"/>
                  <a:sym typeface="Calibri"/>
                </a:rPr>
                <a:t>?</a:t>
              </a:r>
              <a:endParaRPr b="0" i="0" sz="1488" u="none" cap="none" strike="noStrike">
                <a:solidFill>
                  <a:srgbClr val="000000"/>
                </a:solidFill>
                <a:latin typeface="Calibri"/>
                <a:ea typeface="Calibri"/>
                <a:cs typeface="Calibri"/>
                <a:sym typeface="Calibri"/>
              </a:endParaRPr>
            </a:p>
          </p:txBody>
        </p:sp>
        <p:sp>
          <p:nvSpPr>
            <p:cNvPr id="710" name="Google Shape;710;p70"/>
            <p:cNvSpPr txBox="1"/>
            <p:nvPr/>
          </p:nvSpPr>
          <p:spPr>
            <a:xfrm>
              <a:off x="1666875" y="3903702"/>
              <a:ext cx="1314450" cy="9424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88" u="none" cap="none" strike="noStrike">
                  <a:solidFill>
                    <a:srgbClr val="000000"/>
                  </a:solidFill>
                  <a:latin typeface="Calibri"/>
                  <a:ea typeface="Calibri"/>
                  <a:cs typeface="Calibri"/>
                  <a:sym typeface="Calibri"/>
                </a:rPr>
                <a:t>Why?</a:t>
              </a:r>
              <a:endParaRPr/>
            </a:p>
            <a:p>
              <a:pPr indent="0" lvl="0" marL="0" marR="0" rtl="0" algn="ctr">
                <a:lnSpc>
                  <a:spcPct val="100000"/>
                </a:lnSpc>
                <a:spcBef>
                  <a:spcPts val="0"/>
                </a:spcBef>
                <a:spcAft>
                  <a:spcPts val="0"/>
                </a:spcAft>
                <a:buNone/>
              </a:pPr>
              <a:r>
                <a:rPr b="0" i="0" lang="en-US" sz="1488" u="none" cap="none" strike="noStrike">
                  <a:solidFill>
                    <a:srgbClr val="000000"/>
                  </a:solidFill>
                  <a:latin typeface="Calibri"/>
                  <a:ea typeface="Calibri"/>
                  <a:cs typeface="Calibri"/>
                  <a:sym typeface="Calibri"/>
                </a:rPr>
                <a:t>Origin / Problem</a:t>
              </a:r>
              <a:endParaRPr b="0" i="0" sz="1488" u="none" cap="none" strike="noStrike">
                <a:solidFill>
                  <a:srgbClr val="000000"/>
                </a:solidFill>
                <a:latin typeface="Calibri"/>
                <a:ea typeface="Calibri"/>
                <a:cs typeface="Calibri"/>
                <a:sym typeface="Calibri"/>
              </a:endParaRPr>
            </a:p>
          </p:txBody>
        </p:sp>
        <p:sp>
          <p:nvSpPr>
            <p:cNvPr id="711" name="Google Shape;711;p70"/>
            <p:cNvSpPr txBox="1"/>
            <p:nvPr/>
          </p:nvSpPr>
          <p:spPr>
            <a:xfrm>
              <a:off x="3171824" y="3154855"/>
              <a:ext cx="1314450" cy="9424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88" u="none" cap="none" strike="noStrike">
                  <a:solidFill>
                    <a:srgbClr val="000000"/>
                  </a:solidFill>
                  <a:latin typeface="Calibri"/>
                  <a:ea typeface="Calibri"/>
                  <a:cs typeface="Calibri"/>
                  <a:sym typeface="Calibri"/>
                </a:rPr>
                <a:t>How?</a:t>
              </a:r>
              <a:endParaRPr/>
            </a:p>
            <a:p>
              <a:pPr indent="0" lvl="0" marL="0" marR="0" rtl="0" algn="ctr">
                <a:lnSpc>
                  <a:spcPct val="100000"/>
                </a:lnSpc>
                <a:spcBef>
                  <a:spcPts val="0"/>
                </a:spcBef>
                <a:spcAft>
                  <a:spcPts val="0"/>
                </a:spcAft>
                <a:buNone/>
              </a:pPr>
              <a:r>
                <a:rPr b="0" i="0" lang="en-US" sz="1488" u="none" cap="none" strike="noStrike">
                  <a:solidFill>
                    <a:srgbClr val="000000"/>
                  </a:solidFill>
                  <a:latin typeface="Calibri"/>
                  <a:ea typeface="Calibri"/>
                  <a:cs typeface="Calibri"/>
                  <a:sym typeface="Calibri"/>
                </a:rPr>
                <a:t>What are we doing?</a:t>
              </a:r>
              <a:endParaRPr b="0" i="0" sz="1488" u="none" cap="none" strike="noStrike">
                <a:solidFill>
                  <a:srgbClr val="000000"/>
                </a:solidFill>
                <a:latin typeface="Calibri"/>
                <a:ea typeface="Calibri"/>
                <a:cs typeface="Calibri"/>
                <a:sym typeface="Calibri"/>
              </a:endParaRPr>
            </a:p>
          </p:txBody>
        </p:sp>
        <p:sp>
          <p:nvSpPr>
            <p:cNvPr id="712" name="Google Shape;712;p70"/>
            <p:cNvSpPr txBox="1"/>
            <p:nvPr/>
          </p:nvSpPr>
          <p:spPr>
            <a:xfrm>
              <a:off x="4829175" y="2730995"/>
              <a:ext cx="1314450" cy="12193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88" u="none" cap="none" strike="noStrike">
                  <a:solidFill>
                    <a:srgbClr val="000000"/>
                  </a:solidFill>
                  <a:latin typeface="Calibri"/>
                  <a:ea typeface="Calibri"/>
                  <a:cs typeface="Calibri"/>
                  <a:sym typeface="Calibri"/>
                </a:rPr>
                <a:t>Team</a:t>
              </a:r>
              <a:endParaRPr/>
            </a:p>
            <a:p>
              <a:pPr indent="0" lvl="0" marL="0" marR="0" rtl="0" algn="ctr">
                <a:lnSpc>
                  <a:spcPct val="100000"/>
                </a:lnSpc>
                <a:spcBef>
                  <a:spcPts val="0"/>
                </a:spcBef>
                <a:spcAft>
                  <a:spcPts val="0"/>
                </a:spcAft>
                <a:buNone/>
              </a:pPr>
              <a:r>
                <a:rPr b="0" i="0" lang="en-US" sz="1488" u="none" cap="none" strike="noStrike">
                  <a:solidFill>
                    <a:srgbClr val="000000"/>
                  </a:solidFill>
                  <a:latin typeface="Calibri"/>
                  <a:ea typeface="Calibri"/>
                  <a:cs typeface="Calibri"/>
                  <a:sym typeface="Calibri"/>
                </a:rPr>
                <a:t>Why are we the best?</a:t>
              </a:r>
              <a:endParaRPr b="0" i="0" sz="1488" u="none" cap="none" strike="noStrike">
                <a:solidFill>
                  <a:srgbClr val="000000"/>
                </a:solidFill>
                <a:latin typeface="Calibri"/>
                <a:ea typeface="Calibri"/>
                <a:cs typeface="Calibri"/>
                <a:sym typeface="Calibri"/>
              </a:endParaRPr>
            </a:p>
          </p:txBody>
        </p:sp>
        <p:sp>
          <p:nvSpPr>
            <p:cNvPr id="713" name="Google Shape;713;p70"/>
            <p:cNvSpPr txBox="1"/>
            <p:nvPr/>
          </p:nvSpPr>
          <p:spPr>
            <a:xfrm>
              <a:off x="6467473" y="2135980"/>
              <a:ext cx="1838325" cy="9424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88" u="none" cap="none" strike="noStrike">
                  <a:solidFill>
                    <a:srgbClr val="000000"/>
                  </a:solidFill>
                  <a:latin typeface="Calibri"/>
                  <a:ea typeface="Calibri"/>
                  <a:cs typeface="Calibri"/>
                  <a:sym typeface="Calibri"/>
                </a:rPr>
                <a:t>Vision</a:t>
              </a:r>
              <a:endParaRPr/>
            </a:p>
            <a:p>
              <a:pPr indent="0" lvl="0" marL="0" marR="0" rtl="0" algn="ctr">
                <a:lnSpc>
                  <a:spcPct val="100000"/>
                </a:lnSpc>
                <a:spcBef>
                  <a:spcPts val="0"/>
                </a:spcBef>
                <a:spcAft>
                  <a:spcPts val="0"/>
                </a:spcAft>
                <a:buNone/>
              </a:pPr>
              <a:r>
                <a:rPr b="0" i="0" lang="en-US" sz="1488" u="none" cap="none" strike="noStrike">
                  <a:solidFill>
                    <a:srgbClr val="000000"/>
                  </a:solidFill>
                  <a:latin typeface="Calibri"/>
                  <a:ea typeface="Calibri"/>
                  <a:cs typeface="Calibri"/>
                  <a:sym typeface="Calibri"/>
                </a:rPr>
                <a:t>What we can became!</a:t>
              </a:r>
              <a:endParaRPr b="0" i="0" sz="1488" u="none" cap="none" strike="noStrike">
                <a:solidFill>
                  <a:srgbClr val="000000"/>
                </a:solidFill>
                <a:latin typeface="Calibri"/>
                <a:ea typeface="Calibri"/>
                <a:cs typeface="Calibri"/>
                <a:sym typeface="Calibri"/>
              </a:endParaRPr>
            </a:p>
          </p:txBody>
        </p:sp>
        <p:sp>
          <p:nvSpPr>
            <p:cNvPr id="714" name="Google Shape;714;p70"/>
            <p:cNvSpPr txBox="1"/>
            <p:nvPr/>
          </p:nvSpPr>
          <p:spPr>
            <a:xfrm>
              <a:off x="8561825" y="1812814"/>
              <a:ext cx="1838325" cy="6655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88" u="none" cap="none" strike="noStrike">
                  <a:solidFill>
                    <a:srgbClr val="000000"/>
                  </a:solidFill>
                  <a:latin typeface="Calibri"/>
                  <a:ea typeface="Calibri"/>
                  <a:cs typeface="Calibri"/>
                  <a:sym typeface="Calibri"/>
                </a:rPr>
                <a:t>Climax! </a:t>
              </a:r>
              <a:endParaRPr/>
            </a:p>
            <a:p>
              <a:pPr indent="0" lvl="0" marL="0" marR="0" rtl="0" algn="ctr">
                <a:lnSpc>
                  <a:spcPct val="100000"/>
                </a:lnSpc>
                <a:spcBef>
                  <a:spcPts val="0"/>
                </a:spcBef>
                <a:spcAft>
                  <a:spcPts val="0"/>
                </a:spcAft>
                <a:buNone/>
              </a:pPr>
              <a:r>
                <a:rPr b="0" i="0" lang="en-US" sz="1488" u="none" cap="none" strike="noStrike">
                  <a:solidFill>
                    <a:srgbClr val="000000"/>
                  </a:solidFill>
                  <a:latin typeface="Calibri"/>
                  <a:ea typeface="Calibri"/>
                  <a:cs typeface="Calibri"/>
                  <a:sym typeface="Calibri"/>
                </a:rPr>
                <a:t>Moment to sell!</a:t>
              </a:r>
              <a:endParaRPr/>
            </a:p>
          </p:txBody>
        </p:sp>
        <p:sp>
          <p:nvSpPr>
            <p:cNvPr id="715" name="Google Shape;715;p70"/>
            <p:cNvSpPr txBox="1"/>
            <p:nvPr/>
          </p:nvSpPr>
          <p:spPr>
            <a:xfrm>
              <a:off x="10144124" y="3903702"/>
              <a:ext cx="1838325" cy="9424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88" u="none" cap="none" strike="noStrike">
                  <a:solidFill>
                    <a:srgbClr val="000000"/>
                  </a:solidFill>
                  <a:latin typeface="Calibri"/>
                  <a:ea typeface="Calibri"/>
                  <a:cs typeface="Calibri"/>
                  <a:sym typeface="Calibri"/>
                </a:rPr>
                <a:t>Other Info</a:t>
              </a:r>
              <a:endParaRPr/>
            </a:p>
            <a:p>
              <a:pPr indent="0" lvl="0" marL="0" marR="0" rtl="0" algn="ctr">
                <a:lnSpc>
                  <a:spcPct val="100000"/>
                </a:lnSpc>
                <a:spcBef>
                  <a:spcPts val="0"/>
                </a:spcBef>
                <a:spcAft>
                  <a:spcPts val="0"/>
                </a:spcAft>
                <a:buNone/>
              </a:pPr>
              <a:r>
                <a:rPr b="0" i="0" lang="en-US" sz="1488" u="none" cap="none" strike="noStrike">
                  <a:solidFill>
                    <a:srgbClr val="000000"/>
                  </a:solidFill>
                  <a:latin typeface="Calibri"/>
                  <a:ea typeface="Calibri"/>
                  <a:cs typeface="Calibri"/>
                  <a:sym typeface="Calibri"/>
                </a:rPr>
                <a:t>Epilogue</a:t>
              </a:r>
              <a:endParaRPr/>
            </a:p>
            <a:p>
              <a:pPr indent="0" lvl="0" marL="0" marR="0" rtl="0" algn="ctr">
                <a:lnSpc>
                  <a:spcPct val="100000"/>
                </a:lnSpc>
                <a:spcBef>
                  <a:spcPts val="0"/>
                </a:spcBef>
                <a:spcAft>
                  <a:spcPts val="0"/>
                </a:spcAft>
                <a:buNone/>
              </a:pPr>
              <a:r>
                <a:rPr b="1" i="0" lang="en-US" sz="1488" u="none" cap="none" strike="noStrike">
                  <a:solidFill>
                    <a:srgbClr val="000000"/>
                  </a:solidFill>
                  <a:latin typeface="Calibri"/>
                  <a:ea typeface="Calibri"/>
                  <a:cs typeface="Calibri"/>
                  <a:sym typeface="Calibri"/>
                </a:rPr>
                <a:t>End</a:t>
              </a:r>
              <a:endParaRPr b="1" i="0" sz="1488" u="none" cap="none" strike="noStrike">
                <a:solidFill>
                  <a:srgbClr val="000000"/>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71"/>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Level 8:</a:t>
            </a:r>
            <a:r>
              <a:rPr lang="en-US" sz="1800">
                <a:latin typeface="Arial"/>
                <a:ea typeface="Arial"/>
                <a:cs typeface="Arial"/>
                <a:sym typeface="Arial"/>
              </a:rPr>
              <a:t> Dissemination</a:t>
            </a:r>
            <a:br>
              <a:rPr lang="en-US" sz="1800">
                <a:latin typeface="Arial"/>
                <a:ea typeface="Arial"/>
                <a:cs typeface="Arial"/>
                <a:sym typeface="Arial"/>
              </a:rPr>
            </a:br>
            <a:br>
              <a:rPr lang="en-US" sz="1800">
                <a:latin typeface="Arial"/>
                <a:ea typeface="Arial"/>
                <a:cs typeface="Arial"/>
                <a:sym typeface="Arial"/>
              </a:rPr>
            </a:br>
            <a:r>
              <a:rPr lang="en-US" sz="1800">
                <a:latin typeface="Arial"/>
                <a:ea typeface="Arial"/>
                <a:cs typeface="Arial"/>
                <a:sym typeface="Arial"/>
              </a:rPr>
              <a:t>“</a:t>
            </a:r>
            <a:r>
              <a:rPr b="1" lang="en-US" sz="1800">
                <a:latin typeface="Arial"/>
                <a:ea typeface="Arial"/>
                <a:cs typeface="Arial"/>
                <a:sym typeface="Arial"/>
              </a:rPr>
              <a:t>Persona canva</a:t>
            </a:r>
            <a:r>
              <a:rPr lang="en-US" sz="1800">
                <a:latin typeface="Arial"/>
                <a:ea typeface="Arial"/>
                <a:cs typeface="Arial"/>
                <a:sym typeface="Arial"/>
              </a:rPr>
              <a:t>”</a:t>
            </a:r>
            <a:endParaRPr/>
          </a:p>
        </p:txBody>
      </p:sp>
      <p:pic>
        <p:nvPicPr>
          <p:cNvPr id="721" name="Google Shape;721;p71"/>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722" name="Google Shape;722;p71"/>
          <p:cNvPicPr preferRelativeResize="0"/>
          <p:nvPr/>
        </p:nvPicPr>
        <p:blipFill rotWithShape="1">
          <a:blip r:embed="rId4">
            <a:alphaModFix/>
          </a:blip>
          <a:srcRect b="0" l="0" r="0" t="0"/>
          <a:stretch/>
        </p:blipFill>
        <p:spPr>
          <a:xfrm rot="842191">
            <a:off x="611543" y="407670"/>
            <a:ext cx="1800000" cy="3600000"/>
          </a:xfrm>
          <a:prstGeom prst="rect">
            <a:avLst/>
          </a:prstGeom>
          <a:noFill/>
          <a:ln>
            <a:noFill/>
          </a:ln>
        </p:spPr>
      </p:pic>
      <p:pic>
        <p:nvPicPr>
          <p:cNvPr id="723" name="Google Shape;723;p71"/>
          <p:cNvPicPr preferRelativeResize="0"/>
          <p:nvPr/>
        </p:nvPicPr>
        <p:blipFill rotWithShape="1">
          <a:blip r:embed="rId5">
            <a:alphaModFix/>
          </a:blip>
          <a:srcRect b="0" l="0" r="0" t="0"/>
          <a:stretch/>
        </p:blipFill>
        <p:spPr>
          <a:xfrm>
            <a:off x="2970187" y="243128"/>
            <a:ext cx="6908596" cy="488597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72"/>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Level 9:</a:t>
            </a:r>
            <a:r>
              <a:rPr lang="en-US" sz="1800">
                <a:latin typeface="Arial"/>
                <a:ea typeface="Arial"/>
                <a:cs typeface="Arial"/>
                <a:sym typeface="Arial"/>
              </a:rPr>
              <a:t> </a:t>
            </a:r>
            <a:br>
              <a:rPr lang="en-US" sz="1800">
                <a:latin typeface="Arial"/>
                <a:ea typeface="Arial"/>
                <a:cs typeface="Arial"/>
                <a:sym typeface="Arial"/>
              </a:rPr>
            </a:br>
            <a:r>
              <a:rPr lang="en-US" sz="1800">
                <a:latin typeface="Arial"/>
                <a:ea typeface="Arial"/>
                <a:cs typeface="Arial"/>
                <a:sym typeface="Arial"/>
              </a:rPr>
              <a:t>Evaluation</a:t>
            </a:r>
            <a:br>
              <a:rPr lang="en-US" sz="1800">
                <a:latin typeface="Arial"/>
                <a:ea typeface="Arial"/>
                <a:cs typeface="Arial"/>
                <a:sym typeface="Arial"/>
              </a:rPr>
            </a:br>
            <a:br>
              <a:rPr lang="en-US" sz="1800">
                <a:latin typeface="Arial"/>
                <a:ea typeface="Arial"/>
                <a:cs typeface="Arial"/>
                <a:sym typeface="Arial"/>
              </a:rPr>
            </a:br>
            <a:r>
              <a:rPr lang="en-US" sz="1800">
                <a:latin typeface="Arial"/>
                <a:ea typeface="Arial"/>
                <a:cs typeface="Arial"/>
                <a:sym typeface="Arial"/>
              </a:rPr>
              <a:t>“</a:t>
            </a:r>
            <a:r>
              <a:rPr b="1" lang="en-US" sz="1800">
                <a:latin typeface="Arial"/>
                <a:ea typeface="Arial"/>
                <a:cs typeface="Arial"/>
                <a:sym typeface="Arial"/>
              </a:rPr>
              <a:t>Validation board</a:t>
            </a:r>
            <a:r>
              <a:rPr lang="en-US" sz="1800">
                <a:latin typeface="Arial"/>
                <a:ea typeface="Arial"/>
                <a:cs typeface="Arial"/>
                <a:sym typeface="Arial"/>
              </a:rPr>
              <a:t>”</a:t>
            </a:r>
            <a:endParaRPr/>
          </a:p>
        </p:txBody>
      </p:sp>
      <p:pic>
        <p:nvPicPr>
          <p:cNvPr id="729" name="Google Shape;729;p72"/>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730" name="Google Shape;730;p72"/>
          <p:cNvPicPr preferRelativeResize="0"/>
          <p:nvPr/>
        </p:nvPicPr>
        <p:blipFill rotWithShape="1">
          <a:blip r:embed="rId4">
            <a:alphaModFix/>
          </a:blip>
          <a:srcRect b="0" l="0" r="0" t="0"/>
          <a:stretch/>
        </p:blipFill>
        <p:spPr>
          <a:xfrm rot="824060">
            <a:off x="613915" y="439750"/>
            <a:ext cx="1800000" cy="3600000"/>
          </a:xfrm>
          <a:prstGeom prst="rect">
            <a:avLst/>
          </a:prstGeom>
          <a:noFill/>
          <a:ln>
            <a:noFill/>
          </a:ln>
        </p:spPr>
      </p:pic>
      <p:pic>
        <p:nvPicPr>
          <p:cNvPr descr="Validation Board, una herramienta para gestionar tus hipótesis | Startups,  Estrategia y Modelos de negocio" id="731" name="Google Shape;731;p72"/>
          <p:cNvPicPr preferRelativeResize="0"/>
          <p:nvPr/>
        </p:nvPicPr>
        <p:blipFill rotWithShape="1">
          <a:blip r:embed="rId5">
            <a:alphaModFix/>
          </a:blip>
          <a:srcRect b="0" l="0" r="0" t="0"/>
          <a:stretch/>
        </p:blipFill>
        <p:spPr>
          <a:xfrm>
            <a:off x="3239311" y="175906"/>
            <a:ext cx="6629022" cy="484318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73"/>
          <p:cNvSpPr txBox="1"/>
          <p:nvPr>
            <p:ph idx="1" type="subTitle"/>
          </p:nvPr>
        </p:nvSpPr>
        <p:spPr>
          <a:xfrm>
            <a:off x="695030" y="3448372"/>
            <a:ext cx="8690564" cy="1142877"/>
          </a:xfrm>
          <a:prstGeom prst="rect">
            <a:avLst/>
          </a:prstGeom>
          <a:noFill/>
          <a:ln>
            <a:noFill/>
          </a:ln>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lang="en-US" sz="3200">
                <a:solidFill>
                  <a:srgbClr val="00A8D6"/>
                </a:solidFill>
                <a:latin typeface="Arial"/>
                <a:ea typeface="Arial"/>
                <a:cs typeface="Arial"/>
                <a:sym typeface="Arial"/>
              </a:rPr>
              <a:t>Connection of the game with IO2 contents </a:t>
            </a:r>
            <a:endParaRPr/>
          </a:p>
          <a:p>
            <a:pPr indent="0" lvl="0" marL="50800" rtl="0" algn="ctr">
              <a:lnSpc>
                <a:spcPct val="90000"/>
              </a:lnSpc>
              <a:spcBef>
                <a:spcPts val="1000"/>
              </a:spcBef>
              <a:spcAft>
                <a:spcPts val="0"/>
              </a:spcAft>
              <a:buSzPts val="1800"/>
              <a:buNone/>
            </a:pPr>
            <a:r>
              <a:rPr lang="en-US" sz="3200">
                <a:solidFill>
                  <a:srgbClr val="00A8D6"/>
                </a:solidFill>
                <a:latin typeface="Arial"/>
                <a:ea typeface="Arial"/>
                <a:cs typeface="Arial"/>
                <a:sym typeface="Arial"/>
              </a:rPr>
              <a:t>How to use the guide before or after the game</a:t>
            </a:r>
            <a:endParaRPr sz="3200">
              <a:solidFill>
                <a:srgbClr val="00A8D6"/>
              </a:solidFill>
            </a:endParaRPr>
          </a:p>
        </p:txBody>
      </p:sp>
      <p:pic>
        <p:nvPicPr>
          <p:cNvPr id="737" name="Google Shape;737;p73"/>
          <p:cNvPicPr preferRelativeResize="0"/>
          <p:nvPr/>
        </p:nvPicPr>
        <p:blipFill rotWithShape="1">
          <a:blip r:embed="rId3">
            <a:alphaModFix/>
          </a:blip>
          <a:srcRect b="69607" l="0" r="0" t="14"/>
          <a:stretch/>
        </p:blipFill>
        <p:spPr>
          <a:xfrm>
            <a:off x="3371850" y="276788"/>
            <a:ext cx="6446519" cy="2661358"/>
          </a:xfrm>
          <a:prstGeom prst="rect">
            <a:avLst/>
          </a:prstGeom>
          <a:noFill/>
          <a:ln>
            <a:noFill/>
          </a:ln>
        </p:spPr>
      </p:pic>
      <p:pic>
        <p:nvPicPr>
          <p:cNvPr id="738" name="Google Shape;738;p73"/>
          <p:cNvPicPr preferRelativeResize="0"/>
          <p:nvPr/>
        </p:nvPicPr>
        <p:blipFill rotWithShape="1">
          <a:blip r:embed="rId4">
            <a:alphaModFix/>
          </a:blip>
          <a:srcRect b="0" l="0" r="0" t="0"/>
          <a:stretch/>
        </p:blipFill>
        <p:spPr>
          <a:xfrm>
            <a:off x="262256" y="276788"/>
            <a:ext cx="2785293" cy="266135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26"/>
          <p:cNvSpPr/>
          <p:nvPr/>
        </p:nvSpPr>
        <p:spPr>
          <a:xfrm>
            <a:off x="-1" y="0"/>
            <a:ext cx="100806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26"/>
          <p:cNvSpPr/>
          <p:nvPr/>
        </p:nvSpPr>
        <p:spPr>
          <a:xfrm>
            <a:off x="1080000" y="3581640"/>
            <a:ext cx="8228100" cy="989400"/>
          </a:xfrm>
          <a:prstGeom prst="rect">
            <a:avLst/>
          </a:prstGeom>
          <a:no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FFFFF"/>
                </a:solidFill>
                <a:latin typeface="Arial"/>
                <a:ea typeface="Arial"/>
                <a:cs typeface="Arial"/>
                <a:sym typeface="Arial"/>
              </a:rPr>
              <a:t>THANK YOU!!</a:t>
            </a:r>
            <a:endParaRPr b="0" i="0" sz="4400" u="none" cap="none" strike="noStrike">
              <a:solidFill>
                <a:schemeClr val="dk1"/>
              </a:solidFill>
              <a:latin typeface="Arial"/>
              <a:ea typeface="Arial"/>
              <a:cs typeface="Arial"/>
              <a:sym typeface="Arial"/>
            </a:endParaRPr>
          </a:p>
        </p:txBody>
      </p:sp>
      <p:sp>
        <p:nvSpPr>
          <p:cNvPr id="745" name="Google Shape;745;p26"/>
          <p:cNvSpPr/>
          <p:nvPr/>
        </p:nvSpPr>
        <p:spPr>
          <a:xfrm>
            <a:off x="6768000" y="4838760"/>
            <a:ext cx="3238800" cy="6981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009999"/>
                </a:solidFill>
                <a:latin typeface="Arial"/>
                <a:ea typeface="Arial"/>
                <a:cs typeface="Arial"/>
                <a:sym typeface="Arial"/>
              </a:rPr>
              <a:t>This presentation is related to the Project made by the beneficiaries jointly or individually in any form and using any means shall indicate that it reflects only the authors view and  the National Agency and the European Commision are not responsible for any use that may be made of the information it contains.</a:t>
            </a:r>
            <a:endParaRPr b="0" i="0" sz="800" u="none" cap="none" strike="noStrike">
              <a:solidFill>
                <a:schemeClr val="dk1"/>
              </a:solidFill>
              <a:latin typeface="Arial"/>
              <a:ea typeface="Arial"/>
              <a:cs typeface="Arial"/>
              <a:sym typeface="Arial"/>
            </a:endParaRPr>
          </a:p>
        </p:txBody>
      </p:sp>
      <p:pic>
        <p:nvPicPr>
          <p:cNvPr id="746" name="Google Shape;746;p26"/>
          <p:cNvPicPr preferRelativeResize="0"/>
          <p:nvPr/>
        </p:nvPicPr>
        <p:blipFill rotWithShape="1">
          <a:blip r:embed="rId3">
            <a:alphaModFix/>
          </a:blip>
          <a:srcRect b="0" l="0" r="0" t="0"/>
          <a:stretch/>
        </p:blipFill>
        <p:spPr>
          <a:xfrm>
            <a:off x="6562440" y="20880"/>
            <a:ext cx="3505319" cy="718919"/>
          </a:xfrm>
          <a:prstGeom prst="rect">
            <a:avLst/>
          </a:prstGeom>
          <a:noFill/>
          <a:ln>
            <a:noFill/>
          </a:ln>
        </p:spPr>
      </p:pic>
      <p:sp>
        <p:nvSpPr>
          <p:cNvPr id="747" name="Google Shape;747;p26"/>
          <p:cNvSpPr txBox="1"/>
          <p:nvPr/>
        </p:nvSpPr>
        <p:spPr>
          <a:xfrm>
            <a:off x="3713040" y="2651402"/>
            <a:ext cx="2849400" cy="9834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FFFF"/>
                </a:solidFill>
                <a:latin typeface="Arial"/>
                <a:ea typeface="Arial"/>
                <a:cs typeface="Arial"/>
                <a:sym typeface="Arial"/>
              </a:rPr>
              <a:t>INSPIRE</a:t>
            </a:r>
            <a:r>
              <a:rPr b="0" i="0" lang="en-US" sz="10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rial"/>
                <a:ea typeface="Arial"/>
                <a:cs typeface="Arial"/>
                <a:sym typeface="Arial"/>
              </a:rPr>
              <a:t>2019-3-EL02-KA205-005215</a:t>
            </a:r>
            <a:endParaRPr b="0" i="0" sz="1000" u="none" cap="none" strike="noStrike">
              <a:solidFill>
                <a:schemeClr val="lt1"/>
              </a:solidFill>
              <a:latin typeface="Arial"/>
              <a:ea typeface="Arial"/>
              <a:cs typeface="Arial"/>
              <a:sym typeface="Arial"/>
            </a:endParaRPr>
          </a:p>
        </p:txBody>
      </p:sp>
      <p:pic>
        <p:nvPicPr>
          <p:cNvPr id="748" name="Google Shape;748;p26"/>
          <p:cNvPicPr preferRelativeResize="0"/>
          <p:nvPr/>
        </p:nvPicPr>
        <p:blipFill rotWithShape="1">
          <a:blip r:embed="rId4">
            <a:alphaModFix/>
          </a:blip>
          <a:srcRect b="0" l="0" r="0" t="0"/>
          <a:stretch/>
        </p:blipFill>
        <p:spPr>
          <a:xfrm>
            <a:off x="3751437" y="1504450"/>
            <a:ext cx="2849400" cy="11264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8"/>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1800"/>
              <a:buNone/>
            </a:pPr>
            <a:r>
              <a:rPr lang="en-US" sz="2800"/>
              <a:t>Roles and Skills for successful participation in a social enterprise </a:t>
            </a:r>
            <a:endParaRPr sz="2800"/>
          </a:p>
        </p:txBody>
      </p:sp>
      <p:sp>
        <p:nvSpPr>
          <p:cNvPr id="347" name="Google Shape;347;p8"/>
          <p:cNvSpPr txBox="1"/>
          <p:nvPr>
            <p:ph idx="1" type="body"/>
          </p:nvPr>
        </p:nvSpPr>
        <p:spPr>
          <a:xfrm>
            <a:off x="2400299" y="251460"/>
            <a:ext cx="7176325" cy="4754880"/>
          </a:xfrm>
          <a:prstGeom prst="rect">
            <a:avLst/>
          </a:prstGeom>
          <a:noFill/>
          <a:ln>
            <a:noFill/>
          </a:ln>
        </p:spPr>
        <p:txBody>
          <a:bodyPr anchorCtr="0" anchor="t" bIns="0" lIns="0" spcFirstLastPara="1" rIns="0" wrap="square" tIns="0">
            <a:normAutofit/>
          </a:bodyPr>
          <a:lstStyle/>
          <a:p>
            <a:pPr indent="0" lvl="0" marL="114300" rtl="0" algn="l">
              <a:lnSpc>
                <a:spcPct val="90000"/>
              </a:lnSpc>
              <a:spcBef>
                <a:spcPts val="1000"/>
              </a:spcBef>
              <a:spcAft>
                <a:spcPts val="0"/>
              </a:spcAft>
              <a:buSzPts val="1800"/>
              <a:buNone/>
            </a:pPr>
            <a:r>
              <a:rPr b="1" lang="en-US" sz="2000">
                <a:solidFill>
                  <a:srgbClr val="5F497A"/>
                </a:solidFill>
                <a:latin typeface="Libre Franklin"/>
                <a:ea typeface="Libre Franklin"/>
                <a:cs typeface="Libre Franklin"/>
                <a:sym typeface="Libre Franklin"/>
              </a:rPr>
              <a:t>Nine team – role contribution, Belbin</a:t>
            </a:r>
            <a:endParaRPr sz="2000">
              <a:solidFill>
                <a:srgbClr val="5F497A"/>
              </a:solidFill>
              <a:latin typeface="Libre Franklin"/>
              <a:ea typeface="Libre Franklin"/>
              <a:cs typeface="Libre Franklin"/>
              <a:sym typeface="Libre Franklin"/>
            </a:endParaRPr>
          </a:p>
          <a:p>
            <a:pPr indent="0" lvl="0" marL="114300" rtl="0" algn="l">
              <a:lnSpc>
                <a:spcPct val="90000"/>
              </a:lnSpc>
              <a:spcBef>
                <a:spcPts val="1000"/>
              </a:spcBef>
              <a:spcAft>
                <a:spcPts val="0"/>
              </a:spcAft>
              <a:buSzPts val="1800"/>
              <a:buNone/>
            </a:pPr>
            <a:r>
              <a:t/>
            </a:r>
            <a:endParaRPr/>
          </a:p>
        </p:txBody>
      </p:sp>
      <p:graphicFrame>
        <p:nvGraphicFramePr>
          <p:cNvPr id="348" name="Google Shape;348;p8"/>
          <p:cNvGraphicFramePr/>
          <p:nvPr/>
        </p:nvGraphicFramePr>
        <p:xfrm>
          <a:off x="2537354" y="823736"/>
          <a:ext cx="3000000" cy="3000000"/>
        </p:xfrm>
        <a:graphic>
          <a:graphicData uri="http://schemas.openxmlformats.org/drawingml/2006/table">
            <a:tbl>
              <a:tblPr bandRow="1" firstRow="1">
                <a:noFill/>
                <a:tableStyleId>{5CC08CE1-6BE2-4651-A59A-4159A640CCD6}</a:tableStyleId>
              </a:tblPr>
              <a:tblGrid>
                <a:gridCol w="1325975"/>
                <a:gridCol w="2331725"/>
                <a:gridCol w="3518625"/>
              </a:tblGrid>
              <a:tr h="460475">
                <a:tc rowSpan="3">
                  <a:txBody>
                    <a:bodyPr/>
                    <a:lstStyle/>
                    <a:p>
                      <a:pPr indent="0" lvl="0" marL="0" marR="0" rtl="0" algn="l">
                        <a:lnSpc>
                          <a:spcPct val="100000"/>
                        </a:lnSpc>
                        <a:spcBef>
                          <a:spcPts val="0"/>
                        </a:spcBef>
                        <a:spcAft>
                          <a:spcPts val="0"/>
                        </a:spcAft>
                        <a:buNone/>
                      </a:pPr>
                      <a:r>
                        <a:rPr lang="en-US" sz="1600" u="none" cap="none" strike="noStrike"/>
                        <a:t>Action oriented roles</a:t>
                      </a:r>
                      <a:endParaRPr sz="16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12700">
                      <a:solidFill>
                        <a:schemeClr val="lt1"/>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2D59B"/>
                    </a:solidFill>
                  </a:tcPr>
                </a:tc>
                <a:tc>
                  <a:txBody>
                    <a:bodyPr/>
                    <a:lstStyle/>
                    <a:p>
                      <a:pPr indent="0" lvl="0" marL="0" marR="0" rtl="0" algn="l">
                        <a:lnSpc>
                          <a:spcPct val="100000"/>
                        </a:lnSpc>
                        <a:spcBef>
                          <a:spcPts val="0"/>
                        </a:spcBef>
                        <a:spcAft>
                          <a:spcPts val="0"/>
                        </a:spcAft>
                        <a:buNone/>
                      </a:pPr>
                      <a:r>
                        <a:rPr lang="en-US" sz="1600" u="none" cap="none" strike="noStrike"/>
                        <a:t>Shaper</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12700">
                      <a:solidFill>
                        <a:schemeClr val="lt1"/>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dot"/>
                      <a:round/>
                      <a:headEnd len="sm" w="sm" type="none"/>
                      <a:tailEnd len="sm" w="sm" type="none"/>
                    </a:lnB>
                    <a:solidFill>
                      <a:srgbClr val="C2D59B"/>
                    </a:solidFill>
                  </a:tcPr>
                </a:tc>
                <a:tc>
                  <a:txBody>
                    <a:bodyPr/>
                    <a:lstStyle/>
                    <a:p>
                      <a:pPr indent="0" lvl="0" marL="0" marR="0" rtl="0" algn="l">
                        <a:lnSpc>
                          <a:spcPct val="100000"/>
                        </a:lnSpc>
                        <a:spcBef>
                          <a:spcPts val="0"/>
                        </a:spcBef>
                        <a:spcAft>
                          <a:spcPts val="0"/>
                        </a:spcAft>
                        <a:buNone/>
                      </a:pPr>
                      <a:r>
                        <a:rPr lang="en-US" sz="1600" u="none" cap="none" strike="noStrike"/>
                        <a:t>Challenges the team to improve</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dot"/>
                      <a:round/>
                      <a:headEnd len="sm" w="sm" type="none"/>
                      <a:tailEnd len="sm" w="sm" type="none"/>
                    </a:lnB>
                    <a:solidFill>
                      <a:srgbClr val="C2D59B"/>
                    </a:solidFill>
                  </a:tcPr>
                </a:tc>
              </a:tr>
              <a:tr h="460475">
                <a:tc vMerge="1"/>
                <a:tc>
                  <a:txBody>
                    <a:bodyPr/>
                    <a:lstStyle/>
                    <a:p>
                      <a:pPr indent="0" lvl="0" marL="0" marR="0" rtl="0" algn="l">
                        <a:lnSpc>
                          <a:spcPct val="100000"/>
                        </a:lnSpc>
                        <a:spcBef>
                          <a:spcPts val="0"/>
                        </a:spcBef>
                        <a:spcAft>
                          <a:spcPts val="0"/>
                        </a:spcAft>
                        <a:buNone/>
                      </a:pPr>
                      <a:r>
                        <a:rPr lang="en-US" sz="1600" u="none" cap="none" strike="noStrike"/>
                        <a:t>Implementer</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12700">
                      <a:solidFill>
                        <a:schemeClr val="lt1"/>
                      </a:solidFill>
                      <a:prstDash val="dot"/>
                      <a:round/>
                      <a:headEnd len="sm" w="sm" type="none"/>
                      <a:tailEnd len="sm" w="sm" type="none"/>
                    </a:lnR>
                    <a:lnT cap="flat" cmpd="sng" w="12700">
                      <a:solidFill>
                        <a:schemeClr val="lt1"/>
                      </a:solidFill>
                      <a:prstDash val="dot"/>
                      <a:round/>
                      <a:headEnd len="sm" w="sm" type="none"/>
                      <a:tailEnd len="sm" w="sm" type="none"/>
                    </a:lnT>
                    <a:lnB cap="flat" cmpd="sng" w="12700">
                      <a:solidFill>
                        <a:schemeClr val="lt1"/>
                      </a:solidFill>
                      <a:prstDash val="dot"/>
                      <a:round/>
                      <a:headEnd len="sm" w="sm" type="none"/>
                      <a:tailEnd len="sm" w="sm" type="none"/>
                    </a:lnB>
                    <a:solidFill>
                      <a:srgbClr val="C2D59B"/>
                    </a:solidFill>
                  </a:tcPr>
                </a:tc>
                <a:tc>
                  <a:txBody>
                    <a:bodyPr/>
                    <a:lstStyle/>
                    <a:p>
                      <a:pPr indent="0" lvl="0" marL="0" marR="0" rtl="0" algn="l">
                        <a:lnSpc>
                          <a:spcPct val="100000"/>
                        </a:lnSpc>
                        <a:spcBef>
                          <a:spcPts val="0"/>
                        </a:spcBef>
                        <a:spcAft>
                          <a:spcPts val="0"/>
                        </a:spcAft>
                        <a:buNone/>
                      </a:pPr>
                      <a:r>
                        <a:rPr lang="en-US" sz="1600" u="none" cap="none" strike="noStrike"/>
                        <a:t>Puts ideas into action</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lt1"/>
                      </a:solidFill>
                      <a:prstDash val="dot"/>
                      <a:round/>
                      <a:headEnd len="sm" w="sm" type="none"/>
                      <a:tailEnd len="sm" w="sm" type="none"/>
                    </a:lnT>
                    <a:lnB cap="flat" cmpd="sng" w="12700">
                      <a:solidFill>
                        <a:schemeClr val="lt1"/>
                      </a:solidFill>
                      <a:prstDash val="dot"/>
                      <a:round/>
                      <a:headEnd len="sm" w="sm" type="none"/>
                      <a:tailEnd len="sm" w="sm" type="none"/>
                    </a:lnB>
                    <a:solidFill>
                      <a:srgbClr val="C2D59B"/>
                    </a:solidFill>
                  </a:tcPr>
                </a:tc>
              </a:tr>
              <a:tr h="487875">
                <a:tc vMerge="1"/>
                <a:tc>
                  <a:txBody>
                    <a:bodyPr/>
                    <a:lstStyle/>
                    <a:p>
                      <a:pPr indent="0" lvl="0" marL="0" marR="0" rtl="0" algn="l">
                        <a:lnSpc>
                          <a:spcPct val="100000"/>
                        </a:lnSpc>
                        <a:spcBef>
                          <a:spcPts val="0"/>
                        </a:spcBef>
                        <a:spcAft>
                          <a:spcPts val="0"/>
                        </a:spcAft>
                        <a:buNone/>
                      </a:pPr>
                      <a:r>
                        <a:rPr lang="en-US" sz="1600" u="none" cap="none" strike="noStrike"/>
                        <a:t>Completer, Finisher</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12700">
                      <a:solidFill>
                        <a:schemeClr val="lt1"/>
                      </a:solidFill>
                      <a:prstDash val="dot"/>
                      <a:round/>
                      <a:headEnd len="sm" w="sm" type="none"/>
                      <a:tailEnd len="sm" w="sm" type="none"/>
                    </a:lnR>
                    <a:lnT cap="flat" cmpd="sng" w="12700">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C2D59B"/>
                    </a:solidFill>
                  </a:tcPr>
                </a:tc>
                <a:tc>
                  <a:txBody>
                    <a:bodyPr/>
                    <a:lstStyle/>
                    <a:p>
                      <a:pPr indent="0" lvl="0" marL="0" marR="0" rtl="0" algn="l">
                        <a:lnSpc>
                          <a:spcPct val="100000"/>
                        </a:lnSpc>
                        <a:spcBef>
                          <a:spcPts val="0"/>
                        </a:spcBef>
                        <a:spcAft>
                          <a:spcPts val="0"/>
                        </a:spcAft>
                        <a:buNone/>
                      </a:pPr>
                      <a:r>
                        <a:rPr lang="en-US" sz="1600" u="none" cap="none" strike="noStrike"/>
                        <a:t>Ensures thorough, timely completion</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C2D59B"/>
                    </a:solidFill>
                  </a:tcPr>
                </a:tc>
              </a:tr>
              <a:tr h="460475">
                <a:tc rowSpan="3">
                  <a:txBody>
                    <a:bodyPr/>
                    <a:lstStyle/>
                    <a:p>
                      <a:pPr indent="0" lvl="0" marL="0" marR="0" rtl="0" algn="l">
                        <a:lnSpc>
                          <a:spcPct val="100000"/>
                        </a:lnSpc>
                        <a:spcBef>
                          <a:spcPts val="0"/>
                        </a:spcBef>
                        <a:spcAft>
                          <a:spcPts val="0"/>
                        </a:spcAft>
                        <a:buNone/>
                      </a:pPr>
                      <a:r>
                        <a:rPr lang="en-US" sz="1600" u="none" cap="none" strike="noStrike"/>
                        <a:t>People oriented roles</a:t>
                      </a:r>
                      <a:endParaRPr sz="16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12700">
                      <a:solidFill>
                        <a:schemeClr val="lt1"/>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CC0D9"/>
                    </a:solidFill>
                  </a:tcPr>
                </a:tc>
                <a:tc>
                  <a:txBody>
                    <a:bodyPr/>
                    <a:lstStyle/>
                    <a:p>
                      <a:pPr indent="0" lvl="0" marL="0" marR="0" rtl="0" algn="l">
                        <a:lnSpc>
                          <a:spcPct val="100000"/>
                        </a:lnSpc>
                        <a:spcBef>
                          <a:spcPts val="0"/>
                        </a:spcBef>
                        <a:spcAft>
                          <a:spcPts val="0"/>
                        </a:spcAft>
                        <a:buNone/>
                      </a:pPr>
                      <a:r>
                        <a:rPr lang="en-US" sz="1600" u="none" cap="none" strike="noStrike"/>
                        <a:t>Coordinator </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12700">
                      <a:solidFill>
                        <a:schemeClr val="lt1"/>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dot"/>
                      <a:round/>
                      <a:headEnd len="sm" w="sm" type="none"/>
                      <a:tailEnd len="sm" w="sm" type="none"/>
                    </a:lnB>
                    <a:solidFill>
                      <a:srgbClr val="CCC0D9"/>
                    </a:solidFill>
                  </a:tcPr>
                </a:tc>
                <a:tc>
                  <a:txBody>
                    <a:bodyPr/>
                    <a:lstStyle/>
                    <a:p>
                      <a:pPr indent="0" lvl="0" marL="0" marR="0" rtl="0" algn="l">
                        <a:lnSpc>
                          <a:spcPct val="100000"/>
                        </a:lnSpc>
                        <a:spcBef>
                          <a:spcPts val="0"/>
                        </a:spcBef>
                        <a:spcAft>
                          <a:spcPts val="0"/>
                        </a:spcAft>
                        <a:buNone/>
                      </a:pPr>
                      <a:r>
                        <a:rPr lang="en-US" sz="1600" u="none" cap="none" strike="noStrike"/>
                        <a:t>Acts as a chairperson</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dot"/>
                      <a:round/>
                      <a:headEnd len="sm" w="sm" type="none"/>
                      <a:tailEnd len="sm" w="sm" type="none"/>
                    </a:lnB>
                    <a:solidFill>
                      <a:srgbClr val="CCC0D9"/>
                    </a:solidFill>
                  </a:tcPr>
                </a:tc>
              </a:tr>
              <a:tr h="460475">
                <a:tc vMerge="1"/>
                <a:tc>
                  <a:txBody>
                    <a:bodyPr/>
                    <a:lstStyle/>
                    <a:p>
                      <a:pPr indent="0" lvl="0" marL="0" marR="0" rtl="0" algn="l">
                        <a:lnSpc>
                          <a:spcPct val="100000"/>
                        </a:lnSpc>
                        <a:spcBef>
                          <a:spcPts val="0"/>
                        </a:spcBef>
                        <a:spcAft>
                          <a:spcPts val="0"/>
                        </a:spcAft>
                        <a:buNone/>
                      </a:pPr>
                      <a:r>
                        <a:rPr lang="en-US" sz="1600" u="none" cap="none" strike="noStrike"/>
                        <a:t>Team worker</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12700">
                      <a:solidFill>
                        <a:schemeClr val="lt1"/>
                      </a:solidFill>
                      <a:prstDash val="dot"/>
                      <a:round/>
                      <a:headEnd len="sm" w="sm" type="none"/>
                      <a:tailEnd len="sm" w="sm" type="none"/>
                    </a:lnR>
                    <a:lnT cap="flat" cmpd="sng" w="12700">
                      <a:solidFill>
                        <a:schemeClr val="lt1"/>
                      </a:solidFill>
                      <a:prstDash val="dot"/>
                      <a:round/>
                      <a:headEnd len="sm" w="sm" type="none"/>
                      <a:tailEnd len="sm" w="sm" type="none"/>
                    </a:lnT>
                    <a:lnB cap="flat" cmpd="sng" w="12700">
                      <a:solidFill>
                        <a:schemeClr val="lt1"/>
                      </a:solidFill>
                      <a:prstDash val="dot"/>
                      <a:round/>
                      <a:headEnd len="sm" w="sm" type="none"/>
                      <a:tailEnd len="sm" w="sm" type="none"/>
                    </a:lnB>
                    <a:solidFill>
                      <a:srgbClr val="CCC0D9"/>
                    </a:solidFill>
                  </a:tcPr>
                </a:tc>
                <a:tc>
                  <a:txBody>
                    <a:bodyPr/>
                    <a:lstStyle/>
                    <a:p>
                      <a:pPr indent="0" lvl="0" marL="0" marR="0" rtl="0" algn="l">
                        <a:lnSpc>
                          <a:spcPct val="100000"/>
                        </a:lnSpc>
                        <a:spcBef>
                          <a:spcPts val="0"/>
                        </a:spcBef>
                        <a:spcAft>
                          <a:spcPts val="0"/>
                        </a:spcAft>
                        <a:buNone/>
                      </a:pPr>
                      <a:r>
                        <a:rPr lang="en-US" sz="1600" u="none" cap="none" strike="noStrike"/>
                        <a:t>Encourages cooperation</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lt1"/>
                      </a:solidFill>
                      <a:prstDash val="dot"/>
                      <a:round/>
                      <a:headEnd len="sm" w="sm" type="none"/>
                      <a:tailEnd len="sm" w="sm" type="none"/>
                    </a:lnT>
                    <a:lnB cap="flat" cmpd="sng" w="12700">
                      <a:solidFill>
                        <a:schemeClr val="lt1"/>
                      </a:solidFill>
                      <a:prstDash val="dot"/>
                      <a:round/>
                      <a:headEnd len="sm" w="sm" type="none"/>
                      <a:tailEnd len="sm" w="sm" type="none"/>
                    </a:lnB>
                    <a:solidFill>
                      <a:srgbClr val="CCC0D9"/>
                    </a:solidFill>
                  </a:tcPr>
                </a:tc>
              </a:tr>
              <a:tr h="460475">
                <a:tc vMerge="1"/>
                <a:tc>
                  <a:txBody>
                    <a:bodyPr/>
                    <a:lstStyle/>
                    <a:p>
                      <a:pPr indent="0" lvl="0" marL="0" marR="0" rtl="0" algn="l">
                        <a:lnSpc>
                          <a:spcPct val="100000"/>
                        </a:lnSpc>
                        <a:spcBef>
                          <a:spcPts val="0"/>
                        </a:spcBef>
                        <a:spcAft>
                          <a:spcPts val="0"/>
                        </a:spcAft>
                        <a:buNone/>
                      </a:pPr>
                      <a:r>
                        <a:rPr lang="en-US" sz="1600" u="none" cap="none" strike="noStrike"/>
                        <a:t>Resource Investigator</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12700">
                      <a:solidFill>
                        <a:schemeClr val="lt1"/>
                      </a:solidFill>
                      <a:prstDash val="dot"/>
                      <a:round/>
                      <a:headEnd len="sm" w="sm" type="none"/>
                      <a:tailEnd len="sm" w="sm" type="none"/>
                    </a:lnR>
                    <a:lnT cap="flat" cmpd="sng" w="12700">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CCC0D9"/>
                    </a:solidFill>
                  </a:tcPr>
                </a:tc>
                <a:tc>
                  <a:txBody>
                    <a:bodyPr/>
                    <a:lstStyle/>
                    <a:p>
                      <a:pPr indent="0" lvl="0" marL="0" marR="0" rtl="0" algn="l">
                        <a:lnSpc>
                          <a:spcPct val="100000"/>
                        </a:lnSpc>
                        <a:spcBef>
                          <a:spcPts val="0"/>
                        </a:spcBef>
                        <a:spcAft>
                          <a:spcPts val="0"/>
                        </a:spcAft>
                        <a:buNone/>
                      </a:pPr>
                      <a:r>
                        <a:rPr lang="en-US" sz="1600" u="none" cap="none" strike="noStrike"/>
                        <a:t>Explores outside opportunities</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CCC0D9"/>
                    </a:solidFill>
                  </a:tcPr>
                </a:tc>
              </a:tr>
              <a:tr h="471400">
                <a:tc rowSpan="3">
                  <a:txBody>
                    <a:bodyPr/>
                    <a:lstStyle/>
                    <a:p>
                      <a:pPr indent="0" lvl="0" marL="0" marR="0" rtl="0" algn="l">
                        <a:lnSpc>
                          <a:spcPct val="100000"/>
                        </a:lnSpc>
                        <a:spcBef>
                          <a:spcPts val="0"/>
                        </a:spcBef>
                        <a:spcAft>
                          <a:spcPts val="0"/>
                        </a:spcAft>
                        <a:buNone/>
                      </a:pPr>
                      <a:r>
                        <a:rPr lang="en-US" sz="1600" u="none" cap="none" strike="noStrike"/>
                        <a:t>Thought oriented roles</a:t>
                      </a:r>
                      <a:endParaRPr sz="16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12700">
                      <a:solidFill>
                        <a:schemeClr val="lt1"/>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B6DDE7"/>
                    </a:solidFill>
                  </a:tcPr>
                </a:tc>
                <a:tc>
                  <a:txBody>
                    <a:bodyPr/>
                    <a:lstStyle/>
                    <a:p>
                      <a:pPr indent="0" lvl="0" marL="0" marR="0" rtl="0" algn="l">
                        <a:lnSpc>
                          <a:spcPct val="100000"/>
                        </a:lnSpc>
                        <a:spcBef>
                          <a:spcPts val="0"/>
                        </a:spcBef>
                        <a:spcAft>
                          <a:spcPts val="0"/>
                        </a:spcAft>
                        <a:buNone/>
                      </a:pPr>
                      <a:r>
                        <a:rPr lang="en-US" sz="1600" u="none" cap="none" strike="noStrike"/>
                        <a:t>Plant</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12700">
                      <a:solidFill>
                        <a:schemeClr val="lt1"/>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dot"/>
                      <a:round/>
                      <a:headEnd len="sm" w="sm" type="none"/>
                      <a:tailEnd len="sm" w="sm" type="none"/>
                    </a:lnB>
                    <a:solidFill>
                      <a:srgbClr val="B6DDE7"/>
                    </a:solidFill>
                  </a:tcPr>
                </a:tc>
                <a:tc>
                  <a:txBody>
                    <a:bodyPr/>
                    <a:lstStyle/>
                    <a:p>
                      <a:pPr indent="0" lvl="0" marL="0" marR="0" rtl="0" algn="l">
                        <a:lnSpc>
                          <a:spcPct val="100000"/>
                        </a:lnSpc>
                        <a:spcBef>
                          <a:spcPts val="0"/>
                        </a:spcBef>
                        <a:spcAft>
                          <a:spcPts val="0"/>
                        </a:spcAft>
                        <a:buNone/>
                      </a:pPr>
                      <a:r>
                        <a:rPr lang="en-US" sz="1600" u="none" cap="none" strike="noStrike"/>
                        <a:t>Presents new ideas &amp; approaches</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dot"/>
                      <a:round/>
                      <a:headEnd len="sm" w="sm" type="none"/>
                      <a:tailEnd len="sm" w="sm" type="none"/>
                    </a:lnB>
                    <a:solidFill>
                      <a:srgbClr val="B6DDE7"/>
                    </a:solidFill>
                  </a:tcPr>
                </a:tc>
              </a:tr>
              <a:tr h="460475">
                <a:tc vMerge="1"/>
                <a:tc>
                  <a:txBody>
                    <a:bodyPr/>
                    <a:lstStyle/>
                    <a:p>
                      <a:pPr indent="0" lvl="0" marL="0" marR="0" rtl="0" algn="l">
                        <a:lnSpc>
                          <a:spcPct val="100000"/>
                        </a:lnSpc>
                        <a:spcBef>
                          <a:spcPts val="0"/>
                        </a:spcBef>
                        <a:spcAft>
                          <a:spcPts val="0"/>
                        </a:spcAft>
                        <a:buNone/>
                      </a:pPr>
                      <a:r>
                        <a:rPr lang="en-US" sz="1600" u="none" cap="none" strike="noStrike"/>
                        <a:t>Monitor – Evaluator</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12700">
                      <a:solidFill>
                        <a:schemeClr val="lt1"/>
                      </a:solidFill>
                      <a:prstDash val="dot"/>
                      <a:round/>
                      <a:headEnd len="sm" w="sm" type="none"/>
                      <a:tailEnd len="sm" w="sm" type="none"/>
                    </a:lnR>
                    <a:lnT cap="flat" cmpd="sng" w="12700">
                      <a:solidFill>
                        <a:schemeClr val="lt1"/>
                      </a:solidFill>
                      <a:prstDash val="dot"/>
                      <a:round/>
                      <a:headEnd len="sm" w="sm" type="none"/>
                      <a:tailEnd len="sm" w="sm" type="none"/>
                    </a:lnT>
                    <a:lnB cap="flat" cmpd="sng" w="12700">
                      <a:solidFill>
                        <a:schemeClr val="lt1"/>
                      </a:solidFill>
                      <a:prstDash val="dot"/>
                      <a:round/>
                      <a:headEnd len="sm" w="sm" type="none"/>
                      <a:tailEnd len="sm" w="sm" type="none"/>
                    </a:lnB>
                    <a:solidFill>
                      <a:srgbClr val="B6DDE7"/>
                    </a:solidFill>
                  </a:tcPr>
                </a:tc>
                <a:tc>
                  <a:txBody>
                    <a:bodyPr/>
                    <a:lstStyle/>
                    <a:p>
                      <a:pPr indent="0" lvl="0" marL="0" marR="0" rtl="0" algn="l">
                        <a:lnSpc>
                          <a:spcPct val="100000"/>
                        </a:lnSpc>
                        <a:spcBef>
                          <a:spcPts val="0"/>
                        </a:spcBef>
                        <a:spcAft>
                          <a:spcPts val="0"/>
                        </a:spcAft>
                        <a:buNone/>
                      </a:pPr>
                      <a:r>
                        <a:rPr lang="en-US" sz="1600" u="none" cap="none" strike="noStrike"/>
                        <a:t>Analyzes the options</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lt1"/>
                      </a:solidFill>
                      <a:prstDash val="dot"/>
                      <a:round/>
                      <a:headEnd len="sm" w="sm" type="none"/>
                      <a:tailEnd len="sm" w="sm" type="none"/>
                    </a:lnT>
                    <a:lnB cap="flat" cmpd="sng" w="12700">
                      <a:solidFill>
                        <a:schemeClr val="lt1"/>
                      </a:solidFill>
                      <a:prstDash val="dot"/>
                      <a:round/>
                      <a:headEnd len="sm" w="sm" type="none"/>
                      <a:tailEnd len="sm" w="sm" type="none"/>
                    </a:lnB>
                    <a:solidFill>
                      <a:srgbClr val="B6DDE7"/>
                    </a:solidFill>
                  </a:tcPr>
                </a:tc>
              </a:tr>
              <a:tr h="460475">
                <a:tc vMerge="1"/>
                <a:tc>
                  <a:txBody>
                    <a:bodyPr/>
                    <a:lstStyle/>
                    <a:p>
                      <a:pPr indent="0" lvl="0" marL="0" marR="0" rtl="0" algn="l">
                        <a:lnSpc>
                          <a:spcPct val="100000"/>
                        </a:lnSpc>
                        <a:spcBef>
                          <a:spcPts val="0"/>
                        </a:spcBef>
                        <a:spcAft>
                          <a:spcPts val="0"/>
                        </a:spcAft>
                        <a:buNone/>
                      </a:pPr>
                      <a:r>
                        <a:rPr lang="en-US" sz="1600" u="none" cap="none" strike="noStrike"/>
                        <a:t>Specialist</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12700">
                      <a:solidFill>
                        <a:schemeClr val="lt1"/>
                      </a:solidFill>
                      <a:prstDash val="dot"/>
                      <a:round/>
                      <a:headEnd len="sm" w="sm" type="none"/>
                      <a:tailEnd len="sm" w="sm" type="none"/>
                    </a:lnR>
                    <a:lnT cap="flat" cmpd="sng" w="12700">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B6DDE7"/>
                    </a:solidFill>
                  </a:tcPr>
                </a:tc>
                <a:tc>
                  <a:txBody>
                    <a:bodyPr/>
                    <a:lstStyle/>
                    <a:p>
                      <a:pPr indent="0" lvl="0" marL="0" marR="0" rtl="0" algn="l">
                        <a:lnSpc>
                          <a:spcPct val="100000"/>
                        </a:lnSpc>
                        <a:spcBef>
                          <a:spcPts val="0"/>
                        </a:spcBef>
                        <a:spcAft>
                          <a:spcPts val="0"/>
                        </a:spcAft>
                        <a:buNone/>
                      </a:pPr>
                      <a:r>
                        <a:rPr lang="en-US" sz="1600" u="none" cap="none" strike="noStrike"/>
                        <a:t>Provides specialized skills</a:t>
                      </a:r>
                      <a:endParaRPr sz="1600" u="none" cap="none" strike="noStrike"/>
                    </a:p>
                  </a:txBody>
                  <a:tcPr marT="45725" marB="45725" marR="91450" marL="91450">
                    <a:lnL cap="flat" cmpd="sng" w="12700">
                      <a:solidFill>
                        <a:schemeClr val="lt1"/>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B6DDE7"/>
                    </a:solidFill>
                  </a:tcPr>
                </a:tc>
              </a:tr>
            </a:tbl>
          </a:graphicData>
        </a:graphic>
      </p:graphicFrame>
      <p:pic>
        <p:nvPicPr>
          <p:cNvPr id="349" name="Google Shape;349;p8"/>
          <p:cNvPicPr preferRelativeResize="0"/>
          <p:nvPr/>
        </p:nvPicPr>
        <p:blipFill rotWithShape="1">
          <a:blip r:embed="rId3">
            <a:alphaModFix/>
          </a:blip>
          <a:srcRect b="0" l="0" r="0" t="0"/>
          <a:stretch/>
        </p:blipFill>
        <p:spPr>
          <a:xfrm>
            <a:off x="52900" y="86055"/>
            <a:ext cx="1133954" cy="117663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9"/>
          <p:cNvSpPr txBox="1"/>
          <p:nvPr>
            <p:ph idx="1" type="subTitle"/>
          </p:nvPr>
        </p:nvSpPr>
        <p:spPr>
          <a:xfrm>
            <a:off x="1227590" y="3502257"/>
            <a:ext cx="7625443" cy="1142877"/>
          </a:xfrm>
          <a:prstGeom prst="rect">
            <a:avLst/>
          </a:prstGeom>
          <a:noFill/>
          <a:ln>
            <a:noFill/>
          </a:ln>
        </p:spPr>
        <p:txBody>
          <a:bodyPr anchorCtr="0" anchor="ctr" bIns="0" lIns="0" spcFirstLastPara="1" rIns="0" wrap="square" tIns="0">
            <a:spAutoFit/>
          </a:bodyPr>
          <a:lstStyle/>
          <a:p>
            <a:pPr indent="0" lvl="0" marL="50800" rtl="0" algn="ctr">
              <a:lnSpc>
                <a:spcPct val="90000"/>
              </a:lnSpc>
              <a:spcBef>
                <a:spcPts val="1000"/>
              </a:spcBef>
              <a:spcAft>
                <a:spcPts val="0"/>
              </a:spcAft>
              <a:buSzPts val="1800"/>
              <a:buNone/>
            </a:pPr>
            <a:r>
              <a:rPr lang="en-US" sz="3200">
                <a:solidFill>
                  <a:srgbClr val="00A8D6"/>
                </a:solidFill>
                <a:latin typeface="Arial"/>
                <a:ea typeface="Arial"/>
                <a:cs typeface="Arial"/>
                <a:sym typeface="Arial"/>
              </a:rPr>
              <a:t>How to use the game </a:t>
            </a:r>
            <a:endParaRPr/>
          </a:p>
          <a:p>
            <a:pPr indent="0" lvl="0" marL="50800" rtl="0" algn="ctr">
              <a:lnSpc>
                <a:spcPct val="90000"/>
              </a:lnSpc>
              <a:spcBef>
                <a:spcPts val="1000"/>
              </a:spcBef>
              <a:spcAft>
                <a:spcPts val="0"/>
              </a:spcAft>
              <a:buSzPts val="1800"/>
              <a:buNone/>
            </a:pPr>
            <a:r>
              <a:rPr lang="en-US" sz="3200">
                <a:solidFill>
                  <a:srgbClr val="00A8D6"/>
                </a:solidFill>
                <a:latin typeface="Arial"/>
                <a:ea typeface="Arial"/>
                <a:cs typeface="Arial"/>
                <a:sym typeface="Arial"/>
              </a:rPr>
              <a:t>in personal meetings with young people</a:t>
            </a:r>
            <a:endParaRPr sz="3200">
              <a:solidFill>
                <a:srgbClr val="00A8D6"/>
              </a:solidFill>
            </a:endParaRPr>
          </a:p>
        </p:txBody>
      </p:sp>
      <p:pic>
        <p:nvPicPr>
          <p:cNvPr id="355" name="Google Shape;355;p9"/>
          <p:cNvPicPr preferRelativeResize="0"/>
          <p:nvPr/>
        </p:nvPicPr>
        <p:blipFill rotWithShape="1">
          <a:blip r:embed="rId3">
            <a:alphaModFix/>
          </a:blip>
          <a:srcRect b="69607" l="0" r="0" t="14"/>
          <a:stretch/>
        </p:blipFill>
        <p:spPr>
          <a:xfrm>
            <a:off x="3371850" y="276788"/>
            <a:ext cx="6446519" cy="2661358"/>
          </a:xfrm>
          <a:prstGeom prst="rect">
            <a:avLst/>
          </a:prstGeom>
          <a:noFill/>
          <a:ln>
            <a:noFill/>
          </a:ln>
        </p:spPr>
      </p:pic>
      <p:pic>
        <p:nvPicPr>
          <p:cNvPr id="356" name="Google Shape;356;p9"/>
          <p:cNvPicPr preferRelativeResize="0"/>
          <p:nvPr/>
        </p:nvPicPr>
        <p:blipFill rotWithShape="1">
          <a:blip r:embed="rId4">
            <a:alphaModFix/>
          </a:blip>
          <a:srcRect b="0" l="0" r="0" t="0"/>
          <a:stretch/>
        </p:blipFill>
        <p:spPr>
          <a:xfrm>
            <a:off x="262256" y="276788"/>
            <a:ext cx="2785293" cy="26613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0"/>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fontScale="90000"/>
          </a:bodyPr>
          <a:lstStyle/>
          <a:p>
            <a:pPr indent="0" lvl="0" marL="0" rtl="0" algn="ctr">
              <a:lnSpc>
                <a:spcPct val="90000"/>
              </a:lnSpc>
              <a:spcBef>
                <a:spcPts val="0"/>
              </a:spcBef>
              <a:spcAft>
                <a:spcPts val="0"/>
              </a:spcAft>
              <a:buClr>
                <a:schemeClr val="dk1"/>
              </a:buClr>
              <a:buSzPct val="111111"/>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Level 1- </a:t>
            </a:r>
            <a:r>
              <a:rPr lang="en-US" sz="1800">
                <a:latin typeface="Arial"/>
                <a:ea typeface="Arial"/>
                <a:cs typeface="Arial"/>
                <a:sym typeface="Arial"/>
              </a:rPr>
              <a:t>Analyze and understand the problem</a:t>
            </a:r>
            <a:br>
              <a:rPr lang="en-US" sz="1800">
                <a:latin typeface="Arial"/>
                <a:ea typeface="Arial"/>
                <a:cs typeface="Arial"/>
                <a:sym typeface="Arial"/>
              </a:rPr>
            </a:br>
            <a:br>
              <a:rPr lang="en-US" sz="1800">
                <a:latin typeface="Arial"/>
                <a:ea typeface="Arial"/>
                <a:cs typeface="Arial"/>
                <a:sym typeface="Arial"/>
              </a:rPr>
            </a:br>
            <a:br>
              <a:rPr lang="en-US" sz="1800">
                <a:latin typeface="Arial"/>
                <a:ea typeface="Arial"/>
                <a:cs typeface="Arial"/>
                <a:sym typeface="Arial"/>
              </a:rPr>
            </a:br>
            <a:br>
              <a:rPr lang="en-US" sz="1800">
                <a:latin typeface="Arial"/>
                <a:ea typeface="Arial"/>
                <a:cs typeface="Arial"/>
                <a:sym typeface="Arial"/>
              </a:rPr>
            </a:br>
            <a:endParaRPr/>
          </a:p>
        </p:txBody>
      </p:sp>
      <p:sp>
        <p:nvSpPr>
          <p:cNvPr id="362" name="Google Shape;362;p10"/>
          <p:cNvSpPr txBox="1"/>
          <p:nvPr>
            <p:ph idx="1" type="body"/>
          </p:nvPr>
        </p:nvSpPr>
        <p:spPr>
          <a:xfrm>
            <a:off x="2400299" y="674370"/>
            <a:ext cx="7176325" cy="4331970"/>
          </a:xfrm>
          <a:prstGeom prst="rect">
            <a:avLst/>
          </a:prstGeom>
          <a:noFill/>
          <a:ln>
            <a:noFill/>
          </a:ln>
        </p:spPr>
        <p:txBody>
          <a:bodyPr anchorCtr="0" anchor="t" bIns="0" lIns="0" spcFirstLastPara="1" rIns="0" wrap="square" tIns="0">
            <a:normAutofit/>
          </a:bodyPr>
          <a:lstStyle/>
          <a:p>
            <a:pPr indent="-342900" lvl="0" marL="457200" rtl="0" algn="l">
              <a:lnSpc>
                <a:spcPct val="150000"/>
              </a:lnSpc>
              <a:spcBef>
                <a:spcPts val="1000"/>
              </a:spcBef>
              <a:spcAft>
                <a:spcPts val="0"/>
              </a:spcAft>
              <a:buSzPts val="1800"/>
              <a:buChar char="•"/>
            </a:pPr>
            <a:r>
              <a:rPr lang="en-US" sz="2400"/>
              <a:t>Imagine you having the opportunity to found a social enterprise addressing existing challenges, what would be your values and drives?</a:t>
            </a:r>
            <a:endParaRPr sz="2400"/>
          </a:p>
          <a:p>
            <a:pPr indent="-342900" lvl="0" marL="457200" rtl="0" algn="l">
              <a:lnSpc>
                <a:spcPct val="150000"/>
              </a:lnSpc>
              <a:spcBef>
                <a:spcPts val="1000"/>
              </a:spcBef>
              <a:spcAft>
                <a:spcPts val="0"/>
              </a:spcAft>
              <a:buSzPts val="1800"/>
              <a:buChar char="•"/>
            </a:pPr>
            <a:r>
              <a:rPr lang="en-US" sz="2400"/>
              <a:t>Go to the jamboard for some self-awareness choices</a:t>
            </a:r>
            <a:endParaRPr sz="2400"/>
          </a:p>
        </p:txBody>
      </p:sp>
      <p:pic>
        <p:nvPicPr>
          <p:cNvPr id="363" name="Google Shape;363;p10"/>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364" name="Google Shape;364;p10"/>
          <p:cNvPicPr preferRelativeResize="0"/>
          <p:nvPr/>
        </p:nvPicPr>
        <p:blipFill rotWithShape="1">
          <a:blip r:embed="rId4">
            <a:alphaModFix/>
          </a:blip>
          <a:srcRect b="0" l="0" r="0" t="0"/>
          <a:stretch/>
        </p:blipFill>
        <p:spPr>
          <a:xfrm rot="730340">
            <a:off x="619283" y="489202"/>
            <a:ext cx="1800000" cy="360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graphicFrame>
        <p:nvGraphicFramePr>
          <p:cNvPr id="369" name="Google Shape;369;p11"/>
          <p:cNvGraphicFramePr/>
          <p:nvPr/>
        </p:nvGraphicFramePr>
        <p:xfrm>
          <a:off x="375780" y="450937"/>
          <a:ext cx="3000000" cy="3000000"/>
        </p:xfrm>
        <a:graphic>
          <a:graphicData uri="http://schemas.openxmlformats.org/drawingml/2006/table">
            <a:tbl>
              <a:tblPr bandRow="1" firstRow="1">
                <a:noFill/>
                <a:tableStyleId>{5CC08CE1-6BE2-4651-A59A-4159A640CCD6}</a:tableStyleId>
              </a:tblPr>
              <a:tblGrid>
                <a:gridCol w="3093925"/>
                <a:gridCol w="3093925"/>
                <a:gridCol w="3093925"/>
              </a:tblGrid>
              <a:tr h="2367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r>
              <a:tr h="2367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38100">
                      <a:solidFill>
                        <a:srgbClr val="E36C09"/>
                      </a:solidFill>
                      <a:prstDash val="solid"/>
                      <a:round/>
                      <a:headEnd len="sm" w="sm" type="none"/>
                      <a:tailEnd len="sm" w="sm" type="none"/>
                    </a:lnL>
                    <a:lnR cap="flat" cmpd="sng" w="38100">
                      <a:solidFill>
                        <a:srgbClr val="E36C09"/>
                      </a:solidFill>
                      <a:prstDash val="solid"/>
                      <a:round/>
                      <a:headEnd len="sm" w="sm" type="none"/>
                      <a:tailEnd len="sm" w="sm" type="none"/>
                    </a:lnR>
                    <a:lnT cap="flat" cmpd="sng" w="38100">
                      <a:solidFill>
                        <a:srgbClr val="E36C09"/>
                      </a:solidFill>
                      <a:prstDash val="solid"/>
                      <a:round/>
                      <a:headEnd len="sm" w="sm" type="none"/>
                      <a:tailEnd len="sm" w="sm" type="none"/>
                    </a:lnT>
                    <a:lnB cap="flat" cmpd="sng" w="38100">
                      <a:solidFill>
                        <a:srgbClr val="E36C09"/>
                      </a:solidFill>
                      <a:prstDash val="solid"/>
                      <a:round/>
                      <a:headEnd len="sm" w="sm" type="none"/>
                      <a:tailEnd len="sm" w="sm" type="none"/>
                    </a:lnB>
                  </a:tcPr>
                </a:tc>
              </a:tr>
            </a:tbl>
          </a:graphicData>
        </a:graphic>
      </p:graphicFrame>
      <p:sp>
        <p:nvSpPr>
          <p:cNvPr id="370" name="Google Shape;370;p11"/>
          <p:cNvSpPr txBox="1"/>
          <p:nvPr/>
        </p:nvSpPr>
        <p:spPr>
          <a:xfrm>
            <a:off x="3482234" y="450937"/>
            <a:ext cx="155807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I </a:t>
            </a:r>
            <a:r>
              <a:rPr b="0" i="0" lang="en-US" sz="1200" u="none" cap="none" strike="noStrike">
                <a:solidFill>
                  <a:srgbClr val="000000"/>
                </a:solidFill>
                <a:latin typeface="Arial"/>
                <a:ea typeface="Arial"/>
                <a:cs typeface="Arial"/>
                <a:sym typeface="Arial"/>
              </a:rPr>
              <a:t>You value science, you like discover &amp; research ideas, observe, investigate &amp; experiment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371" name="Google Shape;371;p11"/>
          <p:cNvSpPr txBox="1"/>
          <p:nvPr/>
        </p:nvSpPr>
        <p:spPr>
          <a:xfrm>
            <a:off x="6569900" y="438329"/>
            <a:ext cx="155807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A </a:t>
            </a:r>
            <a:r>
              <a:rPr b="0" i="0" lang="en-US" sz="1200" u="none" cap="none" strike="noStrike">
                <a:solidFill>
                  <a:srgbClr val="000000"/>
                </a:solidFill>
                <a:latin typeface="Arial"/>
                <a:ea typeface="Arial"/>
                <a:cs typeface="Arial"/>
                <a:sym typeface="Arial"/>
              </a:rPr>
              <a:t>You avoid highly ordered or repetitive activities. You like expressing yourself, communicating, performing, creating</a:t>
            </a:r>
            <a:endParaRPr b="0" i="0" sz="1200" u="none" cap="none" strike="noStrike">
              <a:solidFill>
                <a:srgbClr val="000000"/>
              </a:solidFill>
              <a:latin typeface="Arial"/>
              <a:ea typeface="Arial"/>
              <a:cs typeface="Arial"/>
              <a:sym typeface="Arial"/>
            </a:endParaRPr>
          </a:p>
        </p:txBody>
      </p:sp>
      <p:sp>
        <p:nvSpPr>
          <p:cNvPr id="372" name="Google Shape;372;p11"/>
          <p:cNvSpPr txBox="1"/>
          <p:nvPr/>
        </p:nvSpPr>
        <p:spPr>
          <a:xfrm>
            <a:off x="375779" y="2818356"/>
            <a:ext cx="1558077"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S</a:t>
            </a:r>
            <a:r>
              <a:rPr b="0" i="0" lang="en-US" sz="1200" u="none" cap="none" strike="noStrike">
                <a:solidFill>
                  <a:srgbClr val="000000"/>
                </a:solidFill>
                <a:latin typeface="Arial"/>
                <a:ea typeface="Arial"/>
                <a:cs typeface="Arial"/>
                <a:sym typeface="Arial"/>
              </a:rPr>
              <a:t> You are concerned for others’ well-being and welfare</a:t>
            </a:r>
            <a:endParaRPr b="0" i="0" sz="1200" u="none" cap="none" strike="noStrike">
              <a:solidFill>
                <a:srgbClr val="000000"/>
              </a:solidFill>
              <a:latin typeface="Arial"/>
              <a:ea typeface="Arial"/>
              <a:cs typeface="Arial"/>
              <a:sym typeface="Arial"/>
            </a:endParaRPr>
          </a:p>
        </p:txBody>
      </p:sp>
      <p:sp>
        <p:nvSpPr>
          <p:cNvPr id="373" name="Google Shape;373;p11"/>
          <p:cNvSpPr txBox="1"/>
          <p:nvPr/>
        </p:nvSpPr>
        <p:spPr>
          <a:xfrm>
            <a:off x="3482234" y="2800807"/>
            <a:ext cx="156575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E</a:t>
            </a:r>
            <a:r>
              <a:rPr b="0" i="0" lang="en-US" sz="1200" u="none" cap="none" strike="noStrike">
                <a:solidFill>
                  <a:srgbClr val="000000"/>
                </a:solidFill>
                <a:latin typeface="Arial"/>
                <a:ea typeface="Arial"/>
                <a:cs typeface="Arial"/>
                <a:sym typeface="Arial"/>
              </a:rPr>
              <a:t> You value success in politics, leadership, or business</a:t>
            </a:r>
            <a:endParaRPr b="0" i="0" sz="1200" u="none" cap="none" strike="noStrike">
              <a:solidFill>
                <a:srgbClr val="000000"/>
              </a:solidFill>
              <a:latin typeface="Arial"/>
              <a:ea typeface="Arial"/>
              <a:cs typeface="Arial"/>
              <a:sym typeface="Arial"/>
            </a:endParaRPr>
          </a:p>
        </p:txBody>
      </p:sp>
      <p:sp>
        <p:nvSpPr>
          <p:cNvPr id="374" name="Google Shape;374;p11"/>
          <p:cNvSpPr txBox="1"/>
          <p:nvPr/>
        </p:nvSpPr>
        <p:spPr>
          <a:xfrm>
            <a:off x="6596367" y="2800807"/>
            <a:ext cx="187122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C</a:t>
            </a:r>
            <a:r>
              <a:rPr b="0" i="0" lang="en-US" sz="1200" u="none" cap="none" strike="noStrike">
                <a:solidFill>
                  <a:srgbClr val="000000"/>
                </a:solidFill>
                <a:latin typeface="Arial"/>
                <a:ea typeface="Arial"/>
                <a:cs typeface="Arial"/>
                <a:sym typeface="Arial"/>
              </a:rPr>
              <a:t> You like working indoors at tasks that involve organizing, being accurate, following procedures, planning</a:t>
            </a:r>
            <a:endParaRPr b="0" i="0" sz="1200" u="none" cap="none" strike="noStrike">
              <a:solidFill>
                <a:srgbClr val="000000"/>
              </a:solidFill>
              <a:latin typeface="Arial"/>
              <a:ea typeface="Arial"/>
              <a:cs typeface="Arial"/>
              <a:sym typeface="Arial"/>
            </a:endParaRPr>
          </a:p>
        </p:txBody>
      </p:sp>
      <p:sp>
        <p:nvSpPr>
          <p:cNvPr id="375" name="Google Shape;375;p11"/>
          <p:cNvSpPr txBox="1"/>
          <p:nvPr/>
        </p:nvSpPr>
        <p:spPr>
          <a:xfrm>
            <a:off x="2250831" y="5298880"/>
            <a:ext cx="2451798" cy="307777"/>
          </a:xfrm>
          <a:prstGeom prst="rect">
            <a:avLst/>
          </a:prstGeom>
          <a:solidFill>
            <a:srgbClr val="E36C0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Level 1: Values, Drives</a:t>
            </a:r>
            <a:endParaRPr b="0" i="0" sz="1400" u="none" cap="none" strike="noStrike">
              <a:solidFill>
                <a:schemeClr val="lt1"/>
              </a:solidFill>
              <a:latin typeface="Arial"/>
              <a:ea typeface="Arial"/>
              <a:cs typeface="Arial"/>
              <a:sym typeface="Arial"/>
            </a:endParaRPr>
          </a:p>
        </p:txBody>
      </p:sp>
      <p:sp>
        <p:nvSpPr>
          <p:cNvPr id="376" name="Google Shape;376;p11"/>
          <p:cNvSpPr txBox="1"/>
          <p:nvPr/>
        </p:nvSpPr>
        <p:spPr>
          <a:xfrm>
            <a:off x="375780" y="450937"/>
            <a:ext cx="155807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E36C09"/>
                </a:solidFill>
                <a:latin typeface="Arial"/>
                <a:ea typeface="Arial"/>
                <a:cs typeface="Arial"/>
                <a:sym typeface="Arial"/>
              </a:rPr>
              <a:t>R</a:t>
            </a:r>
            <a:r>
              <a:rPr b="0" i="0" lang="en-US" sz="1200" u="none" cap="none" strike="noStrike">
                <a:solidFill>
                  <a:srgbClr val="000000"/>
                </a:solidFill>
                <a:latin typeface="Arial"/>
                <a:ea typeface="Arial"/>
                <a:cs typeface="Arial"/>
                <a:sym typeface="Arial"/>
              </a:rPr>
              <a:t> You value practical things you can see, touch and use; you are concerned for plants &amp; animals</a:t>
            </a:r>
            <a:endParaRPr b="0" i="0" sz="1200" u="none" cap="none" strike="noStrike">
              <a:solidFill>
                <a:srgbClr val="000000"/>
              </a:solidFill>
              <a:latin typeface="Arial"/>
              <a:ea typeface="Arial"/>
              <a:cs typeface="Arial"/>
              <a:sym typeface="Arial"/>
            </a:endParaRPr>
          </a:p>
        </p:txBody>
      </p:sp>
      <p:sp>
        <p:nvSpPr>
          <p:cNvPr id="377" name="Google Shape;377;p11"/>
          <p:cNvSpPr txBox="1"/>
          <p:nvPr/>
        </p:nvSpPr>
        <p:spPr>
          <a:xfrm>
            <a:off x="375779" y="54118"/>
            <a:ext cx="9281788" cy="307777"/>
          </a:xfrm>
          <a:prstGeom prst="rect">
            <a:avLst/>
          </a:prstGeom>
          <a:solidFill>
            <a:srgbClr val="E36C0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Holland’s theory of career choice – six personality types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2"/>
          <p:cNvSpPr txBox="1"/>
          <p:nvPr>
            <p:ph type="title"/>
          </p:nvPr>
        </p:nvSpPr>
        <p:spPr>
          <a:xfrm>
            <a:off x="52900" y="45342"/>
            <a:ext cx="2104487" cy="5580000"/>
          </a:xfrm>
          <a:prstGeom prst="rect">
            <a:avLst/>
          </a:prstGeom>
          <a:solidFill>
            <a:schemeClr val="accent4"/>
          </a:solidFill>
          <a:ln cap="flat" cmpd="sng" w="76200">
            <a:solidFill>
              <a:srgbClr val="E36C09"/>
            </a:solidFill>
            <a:prstDash val="solid"/>
            <a:round/>
            <a:headEnd len="sm" w="sm" type="none"/>
            <a:tailEnd len="sm" w="sm" type="none"/>
          </a:ln>
        </p:spPr>
        <p:txBody>
          <a:bodyPr anchorCtr="0" anchor="ctr" bIns="0" lIns="0" spcFirstLastPara="1" rIns="0" wrap="square" tIns="0">
            <a:normAutofit/>
          </a:bodyPr>
          <a:lstStyle/>
          <a:p>
            <a:pPr indent="0" lvl="0" marL="0" rtl="0" algn="ctr">
              <a:lnSpc>
                <a:spcPct val="115000"/>
              </a:lnSpc>
              <a:spcBef>
                <a:spcPts val="0"/>
              </a:spcBef>
              <a:spcAft>
                <a:spcPts val="0"/>
              </a:spcAft>
              <a:buSzPts val="1800"/>
              <a:buNone/>
            </a:pP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br>
              <a:rPr b="1" lang="en-US" sz="1800">
                <a:latin typeface="Arial"/>
                <a:ea typeface="Arial"/>
                <a:cs typeface="Arial"/>
                <a:sym typeface="Arial"/>
              </a:rPr>
            </a:br>
            <a:r>
              <a:rPr b="1" lang="en-US" sz="1800">
                <a:latin typeface="Arial"/>
                <a:ea typeface="Arial"/>
                <a:cs typeface="Arial"/>
                <a:sym typeface="Arial"/>
              </a:rPr>
              <a:t>Level 2</a:t>
            </a:r>
            <a:br>
              <a:rPr lang="en-US" sz="1800">
                <a:latin typeface="Arial"/>
                <a:ea typeface="Arial"/>
                <a:cs typeface="Arial"/>
                <a:sym typeface="Arial"/>
              </a:rPr>
            </a:br>
            <a:r>
              <a:rPr lang="en-US" sz="1800">
                <a:latin typeface="Arial"/>
                <a:ea typeface="Arial"/>
                <a:cs typeface="Arial"/>
                <a:sym typeface="Arial"/>
              </a:rPr>
              <a:t>Data gathering</a:t>
            </a:r>
            <a:br>
              <a:rPr lang="en-US" sz="1800">
                <a:latin typeface="Arial"/>
                <a:ea typeface="Arial"/>
                <a:cs typeface="Arial"/>
                <a:sym typeface="Arial"/>
              </a:rPr>
            </a:br>
            <a:r>
              <a:rPr lang="en-US" sz="1800">
                <a:latin typeface="Arial"/>
                <a:ea typeface="Arial"/>
                <a:cs typeface="Arial"/>
                <a:sym typeface="Arial"/>
              </a:rPr>
              <a:t>Define the Strategy you will follow </a:t>
            </a:r>
            <a:endParaRPr/>
          </a:p>
        </p:txBody>
      </p:sp>
      <p:sp>
        <p:nvSpPr>
          <p:cNvPr id="383" name="Google Shape;383;p12"/>
          <p:cNvSpPr txBox="1"/>
          <p:nvPr>
            <p:ph idx="1" type="body"/>
          </p:nvPr>
        </p:nvSpPr>
        <p:spPr>
          <a:xfrm>
            <a:off x="2400299" y="674370"/>
            <a:ext cx="7176325" cy="4331970"/>
          </a:xfrm>
          <a:prstGeom prst="rect">
            <a:avLst/>
          </a:prstGeom>
          <a:noFill/>
          <a:ln>
            <a:noFill/>
          </a:ln>
        </p:spPr>
        <p:txBody>
          <a:bodyPr anchorCtr="0" anchor="t" bIns="0" lIns="0" spcFirstLastPara="1" rIns="0" wrap="square" tIns="0">
            <a:normAutofit lnSpcReduction="10000"/>
          </a:bodyPr>
          <a:lstStyle/>
          <a:p>
            <a:pPr indent="-342900" lvl="0" marL="457200" marR="0" rtl="0" algn="l">
              <a:lnSpc>
                <a:spcPct val="150000"/>
              </a:lnSpc>
              <a:spcBef>
                <a:spcPts val="1000"/>
              </a:spcBef>
              <a:spcAft>
                <a:spcPts val="0"/>
              </a:spcAft>
              <a:buClr>
                <a:srgbClr val="000000"/>
              </a:buClr>
              <a:buSzPts val="1800"/>
              <a:buFont typeface="Arial"/>
              <a:buChar char="•"/>
            </a:pPr>
            <a:r>
              <a:rPr b="0" i="0" lang="en-US" sz="2400" u="none" cap="none" strike="noStrike">
                <a:solidFill>
                  <a:srgbClr val="000000"/>
                </a:solidFill>
                <a:latin typeface="Arial"/>
                <a:ea typeface="Arial"/>
                <a:cs typeface="Arial"/>
                <a:sym typeface="Arial"/>
              </a:rPr>
              <a:t>Now, lots of information are needed in order to start planning</a:t>
            </a:r>
            <a:endParaRPr/>
          </a:p>
          <a:p>
            <a:pPr indent="-342900" lvl="0" marL="457200" marR="0" rtl="0" algn="l">
              <a:lnSpc>
                <a:spcPct val="150000"/>
              </a:lnSpc>
              <a:spcBef>
                <a:spcPts val="1000"/>
              </a:spcBef>
              <a:spcAft>
                <a:spcPts val="0"/>
              </a:spcAft>
              <a:buClr>
                <a:srgbClr val="000000"/>
              </a:buClr>
              <a:buSzPts val="1800"/>
              <a:buFont typeface="Arial"/>
              <a:buChar char="•"/>
            </a:pPr>
            <a:r>
              <a:rPr b="0" i="0" lang="en-US" sz="2400" u="none" cap="none" strike="noStrike">
                <a:solidFill>
                  <a:srgbClr val="000000"/>
                </a:solidFill>
                <a:latin typeface="Arial"/>
                <a:ea typeface="Arial"/>
                <a:cs typeface="Arial"/>
                <a:sym typeface="Arial"/>
              </a:rPr>
              <a:t>Your next step </a:t>
            </a:r>
            <a:r>
              <a:rPr lang="en-US" sz="2400">
                <a:solidFill>
                  <a:srgbClr val="000000"/>
                </a:solidFill>
              </a:rPr>
              <a:t>consist of data gathering and environmental studying</a:t>
            </a:r>
            <a:endParaRPr b="0" i="0" sz="2400" u="none" cap="none" strike="noStrike">
              <a:solidFill>
                <a:srgbClr val="000000"/>
              </a:solidFill>
              <a:latin typeface="Arial"/>
              <a:ea typeface="Arial"/>
              <a:cs typeface="Arial"/>
              <a:sym typeface="Arial"/>
            </a:endParaRPr>
          </a:p>
          <a:p>
            <a:pPr indent="-342900" lvl="0" marL="457200" marR="0" rtl="0" algn="l">
              <a:lnSpc>
                <a:spcPct val="150000"/>
              </a:lnSpc>
              <a:spcBef>
                <a:spcPts val="1000"/>
              </a:spcBef>
              <a:spcAft>
                <a:spcPts val="0"/>
              </a:spcAft>
              <a:buClr>
                <a:srgbClr val="000000"/>
              </a:buClr>
              <a:buSzPts val="1800"/>
              <a:buFont typeface="Arial"/>
              <a:buChar char="•"/>
            </a:pPr>
            <a:r>
              <a:rPr b="0" i="0" lang="en-US" sz="2400" u="none" cap="none" strike="noStrike">
                <a:solidFill>
                  <a:srgbClr val="000000"/>
                </a:solidFill>
                <a:latin typeface="Arial"/>
                <a:ea typeface="Arial"/>
                <a:cs typeface="Arial"/>
                <a:sym typeface="Arial"/>
              </a:rPr>
              <a:t>How are you going to deal with it?</a:t>
            </a:r>
            <a:endParaRPr/>
          </a:p>
          <a:p>
            <a:pPr indent="-342900" lvl="0" marL="457200" marR="0" rtl="0" algn="l">
              <a:lnSpc>
                <a:spcPct val="150000"/>
              </a:lnSpc>
              <a:spcBef>
                <a:spcPts val="1000"/>
              </a:spcBef>
              <a:spcAft>
                <a:spcPts val="0"/>
              </a:spcAft>
              <a:buClr>
                <a:srgbClr val="000000"/>
              </a:buClr>
              <a:buSzPts val="1800"/>
              <a:buFont typeface="Arial"/>
              <a:buChar char="•"/>
            </a:pPr>
            <a:r>
              <a:rPr b="0" i="0" lang="en-US" sz="2400" u="none" cap="none" strike="noStrike">
                <a:solidFill>
                  <a:srgbClr val="000000"/>
                </a:solidFill>
                <a:latin typeface="Arial"/>
                <a:ea typeface="Arial"/>
                <a:cs typeface="Arial"/>
                <a:sym typeface="Arial"/>
              </a:rPr>
              <a:t>Go to the jamboard for some self-awareness choices</a:t>
            </a:r>
            <a:endParaRPr b="0" i="0" sz="2400" u="none" cap="none" strike="noStrike">
              <a:solidFill>
                <a:srgbClr val="000000"/>
              </a:solidFill>
              <a:latin typeface="Arial"/>
              <a:ea typeface="Arial"/>
              <a:cs typeface="Arial"/>
              <a:sym typeface="Arial"/>
            </a:endParaRPr>
          </a:p>
          <a:p>
            <a:pPr indent="-228600" lvl="0" marL="457200" rtl="0" algn="l">
              <a:lnSpc>
                <a:spcPct val="90000"/>
              </a:lnSpc>
              <a:spcBef>
                <a:spcPts val="1000"/>
              </a:spcBef>
              <a:spcAft>
                <a:spcPts val="0"/>
              </a:spcAft>
              <a:buClr>
                <a:schemeClr val="dk1"/>
              </a:buClr>
              <a:buSzPts val="1800"/>
              <a:buNone/>
            </a:pPr>
            <a:r>
              <a:t/>
            </a:r>
            <a:endParaRPr/>
          </a:p>
        </p:txBody>
      </p:sp>
      <p:pic>
        <p:nvPicPr>
          <p:cNvPr id="384" name="Google Shape;384;p12"/>
          <p:cNvPicPr preferRelativeResize="0"/>
          <p:nvPr/>
        </p:nvPicPr>
        <p:blipFill rotWithShape="1">
          <a:blip r:embed="rId3">
            <a:alphaModFix/>
          </a:blip>
          <a:srcRect b="0" l="0" r="0" t="0"/>
          <a:stretch/>
        </p:blipFill>
        <p:spPr>
          <a:xfrm rot="-1821746">
            <a:off x="195241" y="223444"/>
            <a:ext cx="782245" cy="901854"/>
          </a:xfrm>
          <a:prstGeom prst="rect">
            <a:avLst/>
          </a:prstGeom>
          <a:noFill/>
          <a:ln>
            <a:noFill/>
          </a:ln>
        </p:spPr>
      </p:pic>
      <p:pic>
        <p:nvPicPr>
          <p:cNvPr id="385" name="Google Shape;385;p12"/>
          <p:cNvPicPr preferRelativeResize="0"/>
          <p:nvPr/>
        </p:nvPicPr>
        <p:blipFill rotWithShape="1">
          <a:blip r:embed="rId4">
            <a:alphaModFix/>
          </a:blip>
          <a:srcRect b="0" l="0" r="0" t="0"/>
          <a:stretch/>
        </p:blipFill>
        <p:spPr>
          <a:xfrm rot="816649">
            <a:off x="607122" y="472396"/>
            <a:ext cx="1800000" cy="360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kariera">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2019-10-17T23:47:41Z</dcterms:created>
  <dc:creator>marin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Notes">
    <vt:i4>0</vt:i4>
  </property>
  <property fmtid="{D5CDD505-2E9C-101B-9397-08002B2CF9AE}" pid="7" name="PresentationFormat">
    <vt:lpwstr>Προσαρμογή</vt:lpwstr>
  </property>
  <property fmtid="{D5CDD505-2E9C-101B-9397-08002B2CF9AE}" pid="8" name="ScaleCrop">
    <vt:bool>false</vt:bool>
  </property>
  <property fmtid="{D5CDD505-2E9C-101B-9397-08002B2CF9AE}" pid="9" name="ShareDoc">
    <vt:bool>false</vt:bool>
  </property>
  <property fmtid="{D5CDD505-2E9C-101B-9397-08002B2CF9AE}" pid="10" name="Slides">
    <vt:i4>5</vt:i4>
  </property>
</Properties>
</file>