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Libre Franklin"/>
      <p:regular r:id="rId27"/>
      <p:bold r:id="rId28"/>
      <p:italic r:id="rId29"/>
      <p:boldItalic r:id="rId30"/>
    </p:embeddedFont>
    <p:embeddedFont>
      <p:font typeface="Sorts Mill Goudy"/>
      <p:regular r:id="rId31"/>
      <p: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jlFUqMf6cCWzuFMTu7IVkPpWg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ibreFranklin-bold.fntdata"/><Relationship Id="rId27" Type="http://schemas.openxmlformats.org/officeDocument/2006/relationships/font" Target="fonts/LibreFrankl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rtsMillGoudy-regular.fntdata"/><Relationship Id="rId30" Type="http://schemas.openxmlformats.org/officeDocument/2006/relationships/font" Target="fonts/LibreFranklin-boldItalic.fntdata"/><Relationship Id="rId11" Type="http://schemas.openxmlformats.org/officeDocument/2006/relationships/slide" Target="slides/slide6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32" Type="http://schemas.openxmlformats.org/officeDocument/2006/relationships/font" Target="fonts/SortsMillGoudy-italic.fntdata"/><Relationship Id="rId13" Type="http://schemas.openxmlformats.org/officeDocument/2006/relationships/slide" Target="slides/slide8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7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Sorts Mill Goudy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370693" y="377348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SzPts val="161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4864" y="6133603"/>
            <a:ext cx="2371725" cy="69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03" y="5941300"/>
            <a:ext cx="2371726" cy="89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5203" y="6076778"/>
            <a:ext cx="2175857" cy="69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 txBox="1"/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ts Mill Goudy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" type="body"/>
          </p:nvPr>
        </p:nvSpPr>
        <p:spPr>
          <a:xfrm>
            <a:off x="4855633" y="609600"/>
            <a:ext cx="6411924" cy="50800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93" name="Google Shape;93;p33"/>
          <p:cNvSpPr txBox="1"/>
          <p:nvPr>
            <p:ph idx="2" type="body"/>
          </p:nvPr>
        </p:nvSpPr>
        <p:spPr>
          <a:xfrm>
            <a:off x="913795" y="2673351"/>
            <a:ext cx="3706889" cy="30162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94" name="Google Shape;94;p33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3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3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vertPhotoInset.png" id="98" name="Google Shape;9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4"/>
          <p:cNvSpPr txBox="1"/>
          <p:nvPr>
            <p:ph type="title"/>
          </p:nvPr>
        </p:nvSpPr>
        <p:spPr>
          <a:xfrm>
            <a:off x="913795" y="763701"/>
            <a:ext cx="5707899" cy="167555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Sorts Mill Goudy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4"/>
          <p:cNvSpPr/>
          <p:nvPr>
            <p:ph idx="2" type="pic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01" name="Google Shape;101;p34"/>
          <p:cNvSpPr txBox="1"/>
          <p:nvPr>
            <p:ph idx="1" type="body"/>
          </p:nvPr>
        </p:nvSpPr>
        <p:spPr>
          <a:xfrm>
            <a:off x="1473698" y="2679699"/>
            <a:ext cx="4588094" cy="31356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2" name="Google Shape;102;p34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4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panoPhotoInset.png" id="106" name="Google Shape;10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5"/>
          <p:cNvSpPr txBox="1"/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ts Mill Goudy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5"/>
          <p:cNvSpPr/>
          <p:nvPr>
            <p:ph idx="2" type="pic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09" name="Google Shape;109;p35"/>
          <p:cNvSpPr txBox="1"/>
          <p:nvPr>
            <p:ph idx="1" type="body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10" name="Google Shape;110;p35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5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5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/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6"/>
          <p:cNvSpPr txBox="1"/>
          <p:nvPr>
            <p:ph idx="1" type="body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16" name="Google Shape;116;p36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6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orts Mill Goudy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" type="body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22" name="Google Shape;122;p37"/>
          <p:cNvSpPr txBox="1"/>
          <p:nvPr>
            <p:ph idx="2" type="body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23" name="Google Shape;123;p37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7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37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b="0" lang="en-GB" sz="8000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“</a:t>
            </a:r>
            <a:endParaRPr/>
          </a:p>
        </p:txBody>
      </p:sp>
      <p:sp>
        <p:nvSpPr>
          <p:cNvPr id="127" name="Google Shape;127;p37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b="0" lang="en-GB" sz="8000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8"/>
          <p:cNvSpPr txBox="1"/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Sorts Mill Goudy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8"/>
          <p:cNvSpPr txBox="1"/>
          <p:nvPr>
            <p:ph idx="1" type="body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31" name="Google Shape;131;p38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8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8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idx="1" type="body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37" name="Google Shape;137;p39"/>
          <p:cNvSpPr txBox="1"/>
          <p:nvPr>
            <p:ph idx="2" type="body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38" name="Google Shape;138;p39"/>
          <p:cNvSpPr txBox="1"/>
          <p:nvPr>
            <p:ph idx="3" type="body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39" name="Google Shape;139;p39"/>
          <p:cNvSpPr txBox="1"/>
          <p:nvPr>
            <p:ph idx="4" type="body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40" name="Google Shape;140;p39"/>
          <p:cNvSpPr txBox="1"/>
          <p:nvPr>
            <p:ph idx="5" type="body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41" name="Google Shape;141;p39"/>
          <p:cNvSpPr txBox="1"/>
          <p:nvPr>
            <p:ph idx="6" type="body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42" name="Google Shape;142;p39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9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9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3colPhotoInset.png" id="146" name="Google Shape;14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47" name="Google Shape;14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48" name="Google Shape;14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0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0"/>
          <p:cNvSpPr txBox="1"/>
          <p:nvPr>
            <p:ph idx="1" type="body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51" name="Google Shape;151;p40"/>
          <p:cNvSpPr/>
          <p:nvPr>
            <p:ph idx="2" type="pic"/>
          </p:nvPr>
        </p:nvSpPr>
        <p:spPr>
          <a:xfrm>
            <a:off x="1018102" y="1938918"/>
            <a:ext cx="3092368" cy="160295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52" name="Google Shape;152;p40"/>
          <p:cNvSpPr txBox="1"/>
          <p:nvPr>
            <p:ph idx="3" type="body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53" name="Google Shape;153;p40"/>
          <p:cNvSpPr txBox="1"/>
          <p:nvPr>
            <p:ph idx="4" type="body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54" name="Google Shape;154;p40"/>
          <p:cNvSpPr/>
          <p:nvPr>
            <p:ph idx="5" type="pic"/>
          </p:nvPr>
        </p:nvSpPr>
        <p:spPr>
          <a:xfrm>
            <a:off x="4545743" y="1939094"/>
            <a:ext cx="3092368" cy="160816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55" name="Google Shape;155;p40"/>
          <p:cNvSpPr txBox="1"/>
          <p:nvPr>
            <p:ph idx="6" type="body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56" name="Google Shape;156;p40"/>
          <p:cNvSpPr txBox="1"/>
          <p:nvPr>
            <p:ph idx="7" type="body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57" name="Google Shape;157;p40"/>
          <p:cNvSpPr/>
          <p:nvPr>
            <p:ph idx="8" type="pic"/>
          </p:nvPr>
        </p:nvSpPr>
        <p:spPr>
          <a:xfrm>
            <a:off x="8075698" y="1934432"/>
            <a:ext cx="3092368" cy="160729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58" name="Google Shape;158;p40"/>
          <p:cNvSpPr txBox="1"/>
          <p:nvPr>
            <p:ph idx="9" type="body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59" name="Google Shape;159;p40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0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0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" type="body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3" y="5941300"/>
            <a:ext cx="2371726" cy="89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5203" y="6076778"/>
            <a:ext cx="2175857" cy="69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4864" y="6133603"/>
            <a:ext cx="2371725" cy="69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" type="body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3" y="5941300"/>
            <a:ext cx="2371726" cy="89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5203" y="6076778"/>
            <a:ext cx="2175857" cy="69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4864" y="6133603"/>
            <a:ext cx="2371725" cy="69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Sorts Mill Goudy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" type="subTitle"/>
          </p:nvPr>
        </p:nvSpPr>
        <p:spPr>
          <a:xfrm>
            <a:off x="1370693" y="377348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SzPts val="161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4864" y="6133603"/>
            <a:ext cx="2371725" cy="69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03" y="5941300"/>
            <a:ext cx="2371726" cy="89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5203" y="6076778"/>
            <a:ext cx="2175857" cy="69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" type="body"/>
          </p:nvPr>
        </p:nvSpPr>
        <p:spPr>
          <a:xfrm>
            <a:off x="1295401" y="3763439"/>
            <a:ext cx="9590550" cy="1333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28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/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" type="body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2" type="body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compPhotoInset.png" id="71" name="Google Shape;7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3795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compPhotoInset.png" id="72" name="Google Shape;7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38357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0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>
            <a:off x="1046013" y="1855153"/>
            <a:ext cx="4764764" cy="692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75" name="Google Shape;75;p30"/>
          <p:cNvSpPr txBox="1"/>
          <p:nvPr>
            <p:ph idx="2" type="body"/>
          </p:nvPr>
        </p:nvSpPr>
        <p:spPr>
          <a:xfrm>
            <a:off x="1046013" y="2702103"/>
            <a:ext cx="4764764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3" type="body"/>
          </p:nvPr>
        </p:nvSpPr>
        <p:spPr>
          <a:xfrm>
            <a:off x="6363166" y="1855152"/>
            <a:ext cx="4779582" cy="6924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77" name="Google Shape;77;p30"/>
          <p:cNvSpPr txBox="1"/>
          <p:nvPr>
            <p:ph idx="4" type="body"/>
          </p:nvPr>
        </p:nvSpPr>
        <p:spPr>
          <a:xfrm>
            <a:off x="6363167" y="2702103"/>
            <a:ext cx="4779581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835" lvl="0" marL="457200" marR="0" rtl="0" algn="l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610"/>
              <a:buFont typeface="Noto Sans Symbols"/>
              <a:buChar char="◈"/>
              <a:defRPr b="0" i="0" sz="23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21944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70"/>
              <a:buFont typeface="Noto Sans Symbols"/>
              <a:buChar char="🞚"/>
              <a:defRPr b="0" i="0" sz="21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30861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b="0" i="0" sz="18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🞚"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908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908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908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90829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835" lvl="0" marL="457200" marR="0" rtl="0" algn="l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610"/>
              <a:buFont typeface="Noto Sans Symbols"/>
              <a:buChar char="◈"/>
              <a:defRPr b="0" i="0" sz="23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21944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70"/>
              <a:buFont typeface="Noto Sans Symbols"/>
              <a:buChar char="🞚"/>
              <a:defRPr b="0" i="0" sz="21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30861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b="0" i="0" sz="18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🞚"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908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908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908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90829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36" name="Google Shape;36;p22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hyperlink" Target="https://en.wikipedia.org/wiki/Sustainable_Development_Goals" TargetMode="External"/><Relationship Id="rId6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hyperlink" Target="#_heading=h.3whwml4" TargetMode="External"/><Relationship Id="rId5" Type="http://schemas.openxmlformats.org/officeDocument/2006/relationships/hyperlink" Target="#_heading=h.3as4poj" TargetMode="External"/><Relationship Id="rId6" Type="http://schemas.openxmlformats.org/officeDocument/2006/relationships/hyperlink" Target="#_heading=h.49x2ik5" TargetMode="External"/><Relationship Id="rId7" Type="http://schemas.openxmlformats.org/officeDocument/2006/relationships/hyperlink" Target="#_heading=h.2p2csry" TargetMode="External"/><Relationship Id="rId8" Type="http://schemas.openxmlformats.org/officeDocument/2006/relationships/hyperlink" Target="#_heading=h.147n2zr" TargetMode="Externa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#_heading=h.2grqrue" TargetMode="External"/><Relationship Id="rId10" Type="http://schemas.openxmlformats.org/officeDocument/2006/relationships/hyperlink" Target="#_heading=h.19c6y18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hyperlink" Target="#_heading=h.23ckvvd" TargetMode="External"/><Relationship Id="rId9" Type="http://schemas.openxmlformats.org/officeDocument/2006/relationships/hyperlink" Target="#_heading=h.2u6wntf" TargetMode="External"/><Relationship Id="rId5" Type="http://schemas.openxmlformats.org/officeDocument/2006/relationships/hyperlink" Target="#_heading=h.32hioqz" TargetMode="External"/><Relationship Id="rId6" Type="http://schemas.openxmlformats.org/officeDocument/2006/relationships/hyperlink" Target="#_heading=h.41mghml" TargetMode="External"/><Relationship Id="rId7" Type="http://schemas.openxmlformats.org/officeDocument/2006/relationships/hyperlink" Target="#_heading=h.3fwokq0" TargetMode="External"/><Relationship Id="rId8" Type="http://schemas.openxmlformats.org/officeDocument/2006/relationships/hyperlink" Target="#_heading=h.4f1mdl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hyperlink" Target="#_heading=h.3o7alnk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hyperlink" Target="#_heading=h.nmf14n" TargetMode="External"/><Relationship Id="rId5" Type="http://schemas.openxmlformats.org/officeDocument/2006/relationships/hyperlink" Target="#_heading=h.46r0co2" TargetMode="External"/><Relationship Id="rId6" Type="http://schemas.openxmlformats.org/officeDocument/2006/relationships/hyperlink" Target="#_heading=h.2lwamvv" TargetMode="External"/><Relationship Id="rId7" Type="http://schemas.openxmlformats.org/officeDocument/2006/relationships/hyperlink" Target="#_heading=h.111kx3o" TargetMode="External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hyperlink" Target="#_heading=h.3ls5o66" TargetMode="External"/><Relationship Id="rId11" Type="http://schemas.openxmlformats.org/officeDocument/2006/relationships/hyperlink" Target="#_heading=h.1vsw3ci" TargetMode="External"/><Relationship Id="rId10" Type="http://schemas.openxmlformats.org/officeDocument/2006/relationships/hyperlink" Target="#_heading=h.j8sehv" TargetMode="External"/><Relationship Id="rId21" Type="http://schemas.openxmlformats.org/officeDocument/2006/relationships/hyperlink" Target="#_heading=h.20xfydz" TargetMode="External"/><Relationship Id="rId13" Type="http://schemas.openxmlformats.org/officeDocument/2006/relationships/hyperlink" Target="#_heading=h.3u2rp3q" TargetMode="External"/><Relationship Id="rId12" Type="http://schemas.openxmlformats.org/officeDocument/2006/relationships/hyperlink" Target="#_heading=h.1a346fx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hyperlink" Target="#_heading=h.3l18frh" TargetMode="External"/><Relationship Id="rId9" Type="http://schemas.openxmlformats.org/officeDocument/2006/relationships/hyperlink" Target="#_heading=h.upglbi" TargetMode="External"/><Relationship Id="rId15" Type="http://schemas.openxmlformats.org/officeDocument/2006/relationships/hyperlink" Target="#_heading=h.odc9jc" TargetMode="External"/><Relationship Id="rId14" Type="http://schemas.openxmlformats.org/officeDocument/2006/relationships/hyperlink" Target="#_heading=h.2981zbj" TargetMode="External"/><Relationship Id="rId17" Type="http://schemas.openxmlformats.org/officeDocument/2006/relationships/hyperlink" Target="#_heading=h.47hxl2r" TargetMode="External"/><Relationship Id="rId16" Type="http://schemas.openxmlformats.org/officeDocument/2006/relationships/hyperlink" Target="#_heading=h.38czs75" TargetMode="External"/><Relationship Id="rId5" Type="http://schemas.openxmlformats.org/officeDocument/2006/relationships/hyperlink" Target="#_heading=h.206ipza" TargetMode="External"/><Relationship Id="rId19" Type="http://schemas.openxmlformats.org/officeDocument/2006/relationships/hyperlink" Target="#_heading=h.11si5id" TargetMode="External"/><Relationship Id="rId6" Type="http://schemas.openxmlformats.org/officeDocument/2006/relationships/hyperlink" Target="#_heading=h.4k668n3" TargetMode="External"/><Relationship Id="rId18" Type="http://schemas.openxmlformats.org/officeDocument/2006/relationships/hyperlink" Target="#_heading=h.2mn7vak" TargetMode="External"/><Relationship Id="rId7" Type="http://schemas.openxmlformats.org/officeDocument/2006/relationships/hyperlink" Target="#_heading=h.2zbgiuw" TargetMode="External"/><Relationship Id="rId8" Type="http://schemas.openxmlformats.org/officeDocument/2006/relationships/hyperlink" Target="#_heading=h.1egqt2p" TargetMode="Externa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#_heading=h.1smtxgf" TargetMode="External"/><Relationship Id="rId10" Type="http://schemas.openxmlformats.org/officeDocument/2006/relationships/hyperlink" Target="#_heading=h.3dhjn8m" TargetMode="External"/><Relationship Id="rId12" Type="http://schemas.openxmlformats.org/officeDocument/2006/relationships/hyperlink" Target="#_heading=h.4cmhg48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hyperlink" Target="#_heading=h.4kx3h1s" TargetMode="External"/><Relationship Id="rId9" Type="http://schemas.openxmlformats.org/officeDocument/2006/relationships/hyperlink" Target="#_heading=h.thw4kt" TargetMode="External"/><Relationship Id="rId5" Type="http://schemas.openxmlformats.org/officeDocument/2006/relationships/hyperlink" Target="#_heading=h.302dr9l" TargetMode="External"/><Relationship Id="rId6" Type="http://schemas.openxmlformats.org/officeDocument/2006/relationships/hyperlink" Target="#_heading=h.1f7o1he" TargetMode="External"/><Relationship Id="rId7" Type="http://schemas.openxmlformats.org/officeDocument/2006/relationships/hyperlink" Target="#_heading=h.3z7bk57" TargetMode="External"/><Relationship Id="rId8" Type="http://schemas.openxmlformats.org/officeDocument/2006/relationships/hyperlink" Target="#_heading=h.2eclud0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8.png"/><Relationship Id="rId6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hyperlink" Target="https://inspireyouth.eu/wp-content/uploads/2020/09/Guidebook_IO1_Part-2.pdf" TargetMode="External"/><Relationship Id="rId5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8.png"/><Relationship Id="rId6" Type="http://schemas.openxmlformats.org/officeDocument/2006/relationships/image" Target="../media/image19.jpg"/><Relationship Id="rId7" Type="http://schemas.openxmlformats.org/officeDocument/2006/relationships/hyperlink" Target="http://dollarsandsense.sg/5-insurance-sales-tactics-that-singaporeans-keep-falling-for/" TargetMode="External"/><Relationship Id="rId8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hyperlink" Target="#_heading=h.2xcytpi" TargetMode="External"/><Relationship Id="rId11" Type="http://schemas.openxmlformats.org/officeDocument/2006/relationships/hyperlink" Target="#_heading=h.17dp8vu" TargetMode="External"/><Relationship Id="rId10" Type="http://schemas.openxmlformats.org/officeDocument/2006/relationships/hyperlink" Target="#_heading=h.4d34og8" TargetMode="External"/><Relationship Id="rId21" Type="http://schemas.openxmlformats.org/officeDocument/2006/relationships/hyperlink" Target="#_heading=h.1ci93xb" TargetMode="External"/><Relationship Id="rId13" Type="http://schemas.openxmlformats.org/officeDocument/2006/relationships/hyperlink" Target="#_heading=h.35nkun2" TargetMode="External"/><Relationship Id="rId12" Type="http://schemas.openxmlformats.org/officeDocument/2006/relationships/hyperlink" Target="#_heading=h.26in1r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hyperlink" Target="#_heading=h.3znysh7" TargetMode="External"/><Relationship Id="rId9" Type="http://schemas.openxmlformats.org/officeDocument/2006/relationships/hyperlink" Target="#_heading=h.1t3h5sf" TargetMode="External"/><Relationship Id="rId15" Type="http://schemas.openxmlformats.org/officeDocument/2006/relationships/hyperlink" Target="#_heading=h.44sinio" TargetMode="External"/><Relationship Id="rId14" Type="http://schemas.openxmlformats.org/officeDocument/2006/relationships/hyperlink" Target="#_heading=h.35nkun2" TargetMode="External"/><Relationship Id="rId17" Type="http://schemas.openxmlformats.org/officeDocument/2006/relationships/hyperlink" Target="#_heading=h.3j2qqm3" TargetMode="External"/><Relationship Id="rId16" Type="http://schemas.openxmlformats.org/officeDocument/2006/relationships/hyperlink" Target="#_heading=h.z337ya" TargetMode="External"/><Relationship Id="rId5" Type="http://schemas.openxmlformats.org/officeDocument/2006/relationships/hyperlink" Target="#_heading=h.tbavgg7o5fzb" TargetMode="External"/><Relationship Id="rId19" Type="http://schemas.openxmlformats.org/officeDocument/2006/relationships/hyperlink" Target="#_heading=h.4i7ojhp" TargetMode="External"/><Relationship Id="rId6" Type="http://schemas.openxmlformats.org/officeDocument/2006/relationships/hyperlink" Target="#_heading=h.2et92p0" TargetMode="External"/><Relationship Id="rId18" Type="http://schemas.openxmlformats.org/officeDocument/2006/relationships/hyperlink" Target="#_heading=h.1y810tw" TargetMode="External"/><Relationship Id="rId7" Type="http://schemas.openxmlformats.org/officeDocument/2006/relationships/hyperlink" Target="#_heading=h.tyjcwt" TargetMode="External"/><Relationship Id="rId8" Type="http://schemas.openxmlformats.org/officeDocument/2006/relationships/hyperlink" Target="#_heading=h.3dy6vk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/>
          <p:nvPr/>
        </p:nvSpPr>
        <p:spPr>
          <a:xfrm rot="5400000">
            <a:off x="7131809" y="1385982"/>
            <a:ext cx="4031414" cy="4100418"/>
          </a:xfrm>
          <a:custGeom>
            <a:rect b="b" l="l" r="r" t="t"/>
            <a:pathLst>
              <a:path extrusionOk="0" h="696" w="1601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ts Mill Goud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67" name="Google Shape;167;p1"/>
          <p:cNvSpPr txBox="1"/>
          <p:nvPr>
            <p:ph type="ctrTitle"/>
          </p:nvPr>
        </p:nvSpPr>
        <p:spPr>
          <a:xfrm>
            <a:off x="7389962" y="1673524"/>
            <a:ext cx="3485073" cy="24205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</a:pPr>
            <a:r>
              <a:rPr lang="en-GB" sz="4000"/>
              <a:t>Title Lorem Ipsum</a:t>
            </a:r>
            <a:endParaRPr/>
          </a:p>
        </p:txBody>
      </p:sp>
      <p:sp>
        <p:nvSpPr>
          <p:cNvPr id="168" name="Google Shape;168;p1"/>
          <p:cNvSpPr txBox="1"/>
          <p:nvPr>
            <p:ph idx="1" type="subTitle"/>
          </p:nvPr>
        </p:nvSpPr>
        <p:spPr>
          <a:xfrm>
            <a:off x="7389965" y="4157933"/>
            <a:ext cx="3485072" cy="10265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10"/>
              <a:buNone/>
            </a:pPr>
            <a:r>
              <a:rPr lang="en-GB" sz="2300"/>
              <a:t>Sit Dolor Amet</a:t>
            </a: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10"/>
            <a:ext cx="12192001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704747"/>
            <a:ext cx="12192000" cy="481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5412" y="1752600"/>
            <a:ext cx="4959888" cy="3714750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  <p:sp>
        <p:nvSpPr>
          <p:cNvPr id="297" name="Google Shape;297;p10"/>
          <p:cNvSpPr txBox="1"/>
          <p:nvPr>
            <p:ph type="title"/>
          </p:nvPr>
        </p:nvSpPr>
        <p:spPr>
          <a:xfrm>
            <a:off x="847120" y="274914"/>
            <a:ext cx="10353762" cy="11919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140"/>
              <a:buFont typeface="Sorts Mill Goudy"/>
              <a:buNone/>
            </a:pPr>
            <a:r>
              <a:rPr lang="en-GB" sz="4140">
                <a:solidFill>
                  <a:srgbClr val="855309"/>
                </a:solidFill>
              </a:rPr>
              <a:t>Definition</a:t>
            </a:r>
            <a:r>
              <a:rPr lang="en-GB" sz="4140"/>
              <a:t> </a:t>
            </a:r>
            <a:r>
              <a:rPr lang="en-GB" sz="4140">
                <a:solidFill>
                  <a:srgbClr val="855309"/>
                </a:solidFill>
              </a:rPr>
              <a:t>of Start-ups</a:t>
            </a:r>
            <a:br>
              <a:rPr lang="en-GB" sz="4140"/>
            </a:br>
            <a:endParaRPr sz="4140"/>
          </a:p>
        </p:txBody>
      </p:sp>
      <p:sp>
        <p:nvSpPr>
          <p:cNvPr id="298" name="Google Shape;298;p10"/>
          <p:cNvSpPr txBox="1"/>
          <p:nvPr/>
        </p:nvSpPr>
        <p:spPr>
          <a:xfrm>
            <a:off x="1114425" y="1896784"/>
            <a:ext cx="6096000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B4A3A"/>
              </a:buClr>
              <a:buSzPts val="2000"/>
              <a:buFont typeface="Sorts Mill Goudy"/>
              <a:buAutoNum type="arabicParenR"/>
            </a:pPr>
            <a:r>
              <a:rPr b="0" i="0" lang="en-GB" sz="2000" u="none" cap="none" strike="noStrike">
                <a:solidFill>
                  <a:srgbClr val="7B4A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Younger than 10 years.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B4A3A"/>
              </a:buClr>
              <a:buSzPts val="2000"/>
              <a:buFont typeface="Sorts Mill Goudy"/>
              <a:buAutoNum type="arabicParenR"/>
            </a:pPr>
            <a:r>
              <a:rPr b="0" i="0" lang="en-GB" sz="2000" u="none" cap="none" strike="noStrike">
                <a:solidFill>
                  <a:srgbClr val="7B4A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Feature (highly) innovative technologies and/ or business models.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7B4A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3) Have (strive for) significant employee and/or sales growth</a:t>
            </a:r>
            <a:endParaRPr sz="2000">
              <a:solidFill>
                <a:srgbClr val="7B4A3A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"/>
          <p:cNvSpPr txBox="1"/>
          <p:nvPr>
            <p:ph idx="1" type="body"/>
          </p:nvPr>
        </p:nvSpPr>
        <p:spPr>
          <a:xfrm>
            <a:off x="93619" y="805180"/>
            <a:ext cx="4592681" cy="82867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GB" sz="2400">
                <a:solidFill>
                  <a:srgbClr val="855309"/>
                </a:solidFill>
              </a:rPr>
              <a:t>Sustainable Development Goals (SDGs) form a global agenda and are aiming towards a sustainable development of our societies. </a:t>
            </a:r>
            <a:endParaRPr/>
          </a:p>
          <a:p>
            <a:pPr indent="0" lvl="0" marL="369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680"/>
              <a:buNone/>
            </a:pPr>
            <a:r>
              <a:rPr lang="en-GB" sz="2400">
                <a:solidFill>
                  <a:srgbClr val="855309"/>
                </a:solidFill>
              </a:rPr>
              <a:t>They can be summarised in</a:t>
            </a:r>
            <a:endParaRPr/>
          </a:p>
          <a:p>
            <a:pPr indent="0" lvl="0" marL="369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1680"/>
              <a:buNone/>
            </a:pPr>
            <a:r>
              <a:rPr lang="en-GB" sz="2400">
                <a:solidFill>
                  <a:srgbClr val="855309"/>
                </a:solidFill>
              </a:rPr>
              <a:t>17 main goals and 169 targets. </a:t>
            </a:r>
            <a:endParaRPr sz="2400">
              <a:solidFill>
                <a:srgbClr val="855309"/>
              </a:solidFill>
            </a:endParaRPr>
          </a:p>
        </p:txBody>
      </p:sp>
      <p:pic>
        <p:nvPicPr>
          <p:cNvPr id="304" name="Google Shape;30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6273" y="805180"/>
            <a:ext cx="8226879" cy="52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1"/>
          <p:cNvSpPr txBox="1"/>
          <p:nvPr/>
        </p:nvSpPr>
        <p:spPr>
          <a:xfrm>
            <a:off x="4140200" y="6223943"/>
            <a:ext cx="71501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GB" sz="9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 by Unknown Author is licensed under </a:t>
            </a:r>
            <a:r>
              <a:rPr lang="en-GB" sz="900" u="sng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sz="9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 txBox="1"/>
          <p:nvPr>
            <p:ph type="title"/>
          </p:nvPr>
        </p:nvSpPr>
        <p:spPr>
          <a:xfrm>
            <a:off x="913795" y="13335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140"/>
              <a:buFont typeface="Sorts Mill Goudy"/>
              <a:buNone/>
            </a:pPr>
            <a:r>
              <a:rPr lang="en-GB" sz="4140">
                <a:solidFill>
                  <a:srgbClr val="855309"/>
                </a:solidFill>
              </a:rPr>
              <a:t>Content of the Methodological Guide Part 1</a:t>
            </a:r>
            <a:endParaRPr/>
          </a:p>
        </p:txBody>
      </p:sp>
      <p:sp>
        <p:nvSpPr>
          <p:cNvPr id="311" name="Google Shape;311;p12"/>
          <p:cNvSpPr txBox="1"/>
          <p:nvPr>
            <p:ph idx="1" type="body"/>
          </p:nvPr>
        </p:nvSpPr>
        <p:spPr>
          <a:xfrm>
            <a:off x="913795" y="1409700"/>
            <a:ext cx="10735280" cy="4686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Char char="◈"/>
            </a:pPr>
            <a:r>
              <a:rPr b="1" lang="en-GB" sz="1600" u="sng" cap="small">
                <a:solidFill>
                  <a:schemeClr val="hlink"/>
                </a:solidFill>
                <a:hlinkClick r:id="rId4"/>
              </a:rPr>
              <a:t>Social Entrepreneurship and Sustainable Development Goals (SDG)	21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5"/>
              </a:rPr>
              <a:t>Various worldwide initiatives for taking closer SDGs to young people	22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6"/>
              </a:rPr>
              <a:t>Promotion of SDG’s in Greece	23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7"/>
              </a:rPr>
              <a:t>Promotion of SDG’s in Cyprus	26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8"/>
              </a:rPr>
              <a:t>Promotion of SDG’s in Spain	27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/>
          <p:nvPr>
            <p:ph type="title"/>
          </p:nvPr>
        </p:nvSpPr>
        <p:spPr>
          <a:xfrm>
            <a:off x="913795" y="13335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140"/>
              <a:buFont typeface="Sorts Mill Goudy"/>
              <a:buNone/>
            </a:pPr>
            <a:r>
              <a:rPr lang="en-GB" sz="4140">
                <a:solidFill>
                  <a:srgbClr val="855309"/>
                </a:solidFill>
              </a:rPr>
              <a:t>Content of the Methodological Guide Part 1</a:t>
            </a:r>
            <a:endParaRPr/>
          </a:p>
        </p:txBody>
      </p:sp>
      <p:sp>
        <p:nvSpPr>
          <p:cNvPr id="317" name="Google Shape;317;p13"/>
          <p:cNvSpPr txBox="1"/>
          <p:nvPr>
            <p:ph idx="1" type="body"/>
          </p:nvPr>
        </p:nvSpPr>
        <p:spPr>
          <a:xfrm>
            <a:off x="913795" y="1409700"/>
            <a:ext cx="10735280" cy="4686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4"/>
              </a:rPr>
              <a:t>Types of Social Enterprises	31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5"/>
              </a:rPr>
              <a:t>The most common categories of social enterprises in Greece	32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6"/>
              </a:rPr>
              <a:t>The most common categories of social enterprises in Cyprus	34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7"/>
              </a:rPr>
              <a:t>The most common categories of social enterprises in Spain	36</a:t>
            </a:r>
            <a:endParaRPr i="1" sz="1600"/>
          </a:p>
          <a:p>
            <a:pPr indent="-23488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8"/>
              </a:rPr>
              <a:t>Percentages of active social enterprises	38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9"/>
              </a:rPr>
              <a:t>Percentage of active social enterprise in Greece	40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0"/>
              </a:rPr>
              <a:t>Percentage of active social enterprise in Cyprus	40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1"/>
              </a:rPr>
              <a:t>Percentage of active social enterprise in Spain	41</a:t>
            </a:r>
            <a:endParaRPr i="1" sz="1600"/>
          </a:p>
          <a:p>
            <a:pPr indent="-23488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i="1" sz="1600"/>
          </a:p>
          <a:p>
            <a:pPr indent="0" lvl="0" marL="36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i="1" sz="1600"/>
          </a:p>
          <a:p>
            <a:pPr indent="-23488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/>
          <p:nvPr>
            <p:ph type="title"/>
          </p:nvPr>
        </p:nvSpPr>
        <p:spPr>
          <a:xfrm>
            <a:off x="913795" y="13335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140"/>
              <a:buFont typeface="Sorts Mill Goudy"/>
              <a:buNone/>
            </a:pPr>
            <a:r>
              <a:rPr lang="en-GB" sz="4140">
                <a:solidFill>
                  <a:srgbClr val="855309"/>
                </a:solidFill>
              </a:rPr>
              <a:t>Content of the Methodological Guide Part 1</a:t>
            </a:r>
            <a:endParaRPr/>
          </a:p>
        </p:txBody>
      </p:sp>
      <p:sp>
        <p:nvSpPr>
          <p:cNvPr id="323" name="Google Shape;323;p14"/>
          <p:cNvSpPr txBox="1"/>
          <p:nvPr>
            <p:ph idx="1" type="body"/>
          </p:nvPr>
        </p:nvSpPr>
        <p:spPr>
          <a:xfrm>
            <a:off x="842660" y="1765300"/>
            <a:ext cx="10735280" cy="5461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60"/>
              <a:buChar char="◈"/>
            </a:pPr>
            <a:r>
              <a:rPr lang="en-GB" sz="1800" u="sng" cap="small">
                <a:solidFill>
                  <a:schemeClr val="hlink"/>
                </a:solidFill>
                <a:hlinkClick r:id="rId4"/>
              </a:rPr>
              <a:t>Social Entrepreneurship Definition	29</a:t>
            </a:r>
            <a:endParaRPr sz="1800" cap="small"/>
          </a:p>
          <a:p>
            <a:pPr indent="-243770" lvl="0" marL="342900" rtl="0" algn="l">
              <a:lnSpc>
                <a:spcPct val="110000"/>
              </a:lnSpc>
              <a:spcBef>
                <a:spcPts val="880"/>
              </a:spcBef>
              <a:spcAft>
                <a:spcPts val="0"/>
              </a:spcAft>
              <a:buSzPts val="980"/>
              <a:buNone/>
            </a:pPr>
            <a:r>
              <a:t/>
            </a:r>
            <a:endParaRPr sz="1400" cap="small"/>
          </a:p>
          <a:p>
            <a:pPr indent="-243770" lvl="0" marL="342900" rtl="0" algn="l">
              <a:lnSpc>
                <a:spcPct val="110000"/>
              </a:lnSpc>
              <a:spcBef>
                <a:spcPts val="880"/>
              </a:spcBef>
              <a:spcAft>
                <a:spcPts val="0"/>
              </a:spcAft>
              <a:buSzPts val="980"/>
              <a:buNone/>
            </a:pPr>
            <a:r>
              <a:t/>
            </a:r>
            <a:endParaRPr sz="1400" cap="small"/>
          </a:p>
          <a:p>
            <a:pPr indent="0" lvl="0" marL="36900" rtl="0" algn="l">
              <a:lnSpc>
                <a:spcPct val="110000"/>
              </a:lnSpc>
              <a:spcBef>
                <a:spcPts val="880"/>
              </a:spcBef>
              <a:spcAft>
                <a:spcPts val="0"/>
              </a:spcAft>
              <a:buSzPts val="980"/>
              <a:buNone/>
            </a:pPr>
            <a:r>
              <a:t/>
            </a:r>
            <a:endParaRPr sz="1400" cap="small"/>
          </a:p>
          <a:p>
            <a:pPr indent="0" lvl="0" marL="36900" rtl="0" algn="l">
              <a:lnSpc>
                <a:spcPct val="110000"/>
              </a:lnSpc>
              <a:spcBef>
                <a:spcPts val="880"/>
              </a:spcBef>
              <a:spcAft>
                <a:spcPts val="0"/>
              </a:spcAft>
              <a:buSzPts val="980"/>
              <a:buNone/>
            </a:pPr>
            <a:r>
              <a:t/>
            </a:r>
            <a:endParaRPr sz="1400"/>
          </a:p>
        </p:txBody>
      </p:sp>
      <p:sp>
        <p:nvSpPr>
          <p:cNvPr id="324" name="Google Shape;324;p14"/>
          <p:cNvSpPr txBox="1"/>
          <p:nvPr/>
        </p:nvSpPr>
        <p:spPr>
          <a:xfrm>
            <a:off x="1587500" y="2686050"/>
            <a:ext cx="92456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C87D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“Social Entrepreneurship has been identified as a powerful mechanism to confront </a:t>
            </a:r>
            <a:r>
              <a:rPr i="1" lang="en-GB" sz="2100">
                <a:solidFill>
                  <a:srgbClr val="C87D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poverty</a:t>
            </a:r>
            <a:r>
              <a:rPr lang="en-GB" sz="2100">
                <a:solidFill>
                  <a:srgbClr val="C87D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(Bloom, 2009; Ghauri et al., 2014), empower </a:t>
            </a:r>
            <a:r>
              <a:rPr i="1" lang="en-GB" sz="2100">
                <a:solidFill>
                  <a:srgbClr val="C87D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women</a:t>
            </a:r>
            <a:r>
              <a:rPr lang="en-GB" sz="2100">
                <a:solidFill>
                  <a:srgbClr val="C87D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(Datta &amp; Gailey, 2012), catalyze </a:t>
            </a:r>
            <a:r>
              <a:rPr i="1" lang="en-GB" sz="2100">
                <a:solidFill>
                  <a:srgbClr val="C87D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social transformation</a:t>
            </a:r>
            <a:r>
              <a:rPr lang="en-GB" sz="2100">
                <a:solidFill>
                  <a:srgbClr val="C87D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(Alvord et al., 2004), foster inclusive growth in </a:t>
            </a:r>
            <a:r>
              <a:rPr i="1" lang="en-GB" sz="2100">
                <a:solidFill>
                  <a:srgbClr val="C87D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subsistence marketplaces</a:t>
            </a:r>
            <a:r>
              <a:rPr lang="en-GB" sz="2100">
                <a:solidFill>
                  <a:srgbClr val="C87D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(Ansari, Munir &amp; Gregg, 2012; Azmat et al., 2015), and bring about institutional change (Nicholls, 2008). These are clearly quite different phenomena.” (as cited in (Saebi et al., 2019, p. 72).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87D0E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/>
          <p:nvPr>
            <p:ph type="title"/>
          </p:nvPr>
        </p:nvSpPr>
        <p:spPr>
          <a:xfrm>
            <a:off x="913795" y="13335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140"/>
              <a:buFont typeface="Sorts Mill Goudy"/>
              <a:buNone/>
            </a:pPr>
            <a:r>
              <a:rPr lang="en-GB" sz="4140">
                <a:solidFill>
                  <a:srgbClr val="855309"/>
                </a:solidFill>
              </a:rPr>
              <a:t>Content of the Methodological Guide Part 1</a:t>
            </a:r>
            <a:endParaRPr/>
          </a:p>
        </p:txBody>
      </p:sp>
      <p:sp>
        <p:nvSpPr>
          <p:cNvPr id="330" name="Google Shape;330;p15"/>
          <p:cNvSpPr txBox="1"/>
          <p:nvPr>
            <p:ph idx="1" type="body"/>
          </p:nvPr>
        </p:nvSpPr>
        <p:spPr>
          <a:xfrm>
            <a:off x="913795" y="1409700"/>
            <a:ext cx="10735280" cy="4686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4"/>
              </a:rPr>
              <a:t>EU policies, programs and/or funding schemes and Networks that promote social entrepreneurship	43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5"/>
              </a:rPr>
              <a:t>Policies promoting Social Entrepreneurship in Greece	45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6"/>
              </a:rPr>
              <a:t>Policies promoting Social Entrepreneurship in Cyprus	46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7"/>
              </a:rPr>
              <a:t>Policies promoting Social Entrepreneurship in Spain	48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"/>
          <p:cNvSpPr txBox="1"/>
          <p:nvPr>
            <p:ph type="title"/>
          </p:nvPr>
        </p:nvSpPr>
        <p:spPr>
          <a:xfrm>
            <a:off x="913795" y="13335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140"/>
              <a:buFont typeface="Sorts Mill Goudy"/>
              <a:buNone/>
            </a:pPr>
            <a:r>
              <a:rPr lang="en-GB" sz="4140">
                <a:solidFill>
                  <a:srgbClr val="855309"/>
                </a:solidFill>
              </a:rPr>
              <a:t>Content of the Methodological Guide Part 1</a:t>
            </a:r>
            <a:endParaRPr/>
          </a:p>
        </p:txBody>
      </p:sp>
      <p:sp>
        <p:nvSpPr>
          <p:cNvPr id="336" name="Google Shape;336;p16"/>
          <p:cNvSpPr txBox="1"/>
          <p:nvPr>
            <p:ph idx="1" type="body"/>
          </p:nvPr>
        </p:nvSpPr>
        <p:spPr>
          <a:xfrm>
            <a:off x="723036" y="1231900"/>
            <a:ext cx="10735280" cy="4686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Char char="◈"/>
            </a:pPr>
            <a:r>
              <a:rPr b="1" lang="en-GB" sz="1600" u="sng" cap="small">
                <a:solidFill>
                  <a:schemeClr val="hlink"/>
                </a:solidFill>
                <a:hlinkClick r:id="rId4"/>
              </a:rPr>
              <a:t>Social Start-ups	51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5"/>
              </a:rPr>
              <a:t>Definition of Social Start-ups and significant EU examples	51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6"/>
              </a:rPr>
              <a:t>Examples of Social Start-ups in Partner countries	52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7"/>
              </a:rPr>
              <a:t>Examples of social start-ups in Greece	52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8"/>
              </a:rPr>
              <a:t>Examples of social start-ups in Cyprus	52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9"/>
              </a:rPr>
              <a:t>Examples of social start-ups in Spain	53</a:t>
            </a:r>
            <a:endParaRPr i="1" sz="1600"/>
          </a:p>
          <a:p>
            <a:pPr indent="0" lvl="0" marL="36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10"/>
              </a:rPr>
              <a:t>The role of teams in start-ups	54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1"/>
              </a:rPr>
              <a:t>Composition of Teams in Social Start-ups in Greece	54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2"/>
              </a:rPr>
              <a:t>Composition of Teams in Social Start-ups in Cyprus	56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3"/>
              </a:rPr>
              <a:t>Composition of Teams in Social Start-ups in Spain	56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14"/>
              </a:rPr>
              <a:t>Networks supporting social start-ups in partners countries	57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5"/>
              </a:rPr>
              <a:t>Networks supporting of social entrepreneurship in Greece	57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6"/>
              </a:rPr>
              <a:t>Networks supporting of social entrepreneurship in Cyprus	58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7"/>
              </a:rPr>
              <a:t>Networks supporting of social entrepreneurship in Spain	59</a:t>
            </a:r>
            <a:endParaRPr i="1" sz="1600"/>
          </a:p>
          <a:p>
            <a:pPr indent="-23488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18"/>
              </a:rPr>
              <a:t>Educational projects that promote Social Entrepreneurship	61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9"/>
              </a:rPr>
              <a:t>Educational projects that promote Social Entrepreneurship in Greece	61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20"/>
              </a:rPr>
              <a:t>Educational projects that promote Social Entrepreneurship in Cyprus	62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21"/>
              </a:rPr>
              <a:t>Educational projects that promote Social Entrepreneurship in Spain	63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/>
          <p:nvPr>
            <p:ph type="title"/>
          </p:nvPr>
        </p:nvSpPr>
        <p:spPr>
          <a:xfrm>
            <a:off x="913795" y="13335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140"/>
              <a:buFont typeface="Sorts Mill Goudy"/>
              <a:buNone/>
            </a:pPr>
            <a:r>
              <a:rPr lang="en-GB" sz="4140">
                <a:solidFill>
                  <a:srgbClr val="855309"/>
                </a:solidFill>
              </a:rPr>
              <a:t>Content of the Methodological Guide Part 1</a:t>
            </a:r>
            <a:endParaRPr/>
          </a:p>
        </p:txBody>
      </p:sp>
      <p:sp>
        <p:nvSpPr>
          <p:cNvPr id="342" name="Google Shape;342;p17"/>
          <p:cNvSpPr txBox="1"/>
          <p:nvPr>
            <p:ph idx="1" type="body"/>
          </p:nvPr>
        </p:nvSpPr>
        <p:spPr>
          <a:xfrm>
            <a:off x="723036" y="1231900"/>
            <a:ext cx="10735280" cy="4686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4"/>
              </a:rPr>
              <a:t>Factors driving young people to turn into the field of social entrepreneurship 	64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5"/>
              </a:rPr>
              <a:t>Obstacles Young People might face in starting their enterprise	67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6"/>
              </a:rPr>
              <a:t>Obstacles in Greece	67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7"/>
              </a:rPr>
              <a:t>Obstacles in Cyprus	67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8"/>
              </a:rPr>
              <a:t>Obstacles in Spain	68</a:t>
            </a:r>
            <a:endParaRPr i="1" sz="1600"/>
          </a:p>
          <a:p>
            <a:pPr indent="-23488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i="1" sz="1600"/>
          </a:p>
          <a:p>
            <a:pPr indent="-23488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i="1" sz="1600"/>
          </a:p>
          <a:p>
            <a:pPr indent="-23488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i="1" sz="1600"/>
          </a:p>
          <a:p>
            <a:pPr indent="-23488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i="1" sz="1600"/>
          </a:p>
          <a:p>
            <a:pPr indent="0" lvl="0" marL="36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lang="en-GB" sz="1600" u="sng" cap="small">
                <a:solidFill>
                  <a:schemeClr val="hlink"/>
                </a:solidFill>
                <a:hlinkClick r:id="rId9"/>
              </a:rPr>
              <a:t>Best practices that promote entrepreneurship within youth	69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0"/>
              </a:rPr>
              <a:t>Best practices of local projects and EU projects that promote social entrepreneurship within youth (18-24) in Greece	69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1"/>
              </a:rPr>
              <a:t>Best practices of local projects and EU projects that promote social entrepreneurship within youth (18-24) in Cyprus	70</a:t>
            </a:r>
            <a:endParaRPr sz="1600"/>
          </a:p>
          <a:p>
            <a:pPr indent="-306000" lvl="0" marL="34290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120"/>
              <a:buChar char="◈"/>
            </a:pPr>
            <a:r>
              <a:rPr i="1" lang="en-GB" sz="1600" u="sng">
                <a:solidFill>
                  <a:schemeClr val="hlink"/>
                </a:solidFill>
                <a:hlinkClick r:id="rId12"/>
              </a:rPr>
              <a:t>Best practices of local projects and EU projects that promote social entrepreneurship within youth (18-24) in Spain	71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ts Mill Goud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id="349" name="Google Shape;349;p18"/>
          <p:cNvPicPr preferRelativeResize="0"/>
          <p:nvPr/>
        </p:nvPicPr>
        <p:blipFill rotWithShape="1">
          <a:blip r:embed="rId4">
            <a:alphaModFix/>
          </a:blip>
          <a:srcRect b="-1" l="0" r="0" t="0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8"/>
          <p:cNvSpPr txBox="1"/>
          <p:nvPr>
            <p:ph type="title"/>
          </p:nvPr>
        </p:nvSpPr>
        <p:spPr>
          <a:xfrm>
            <a:off x="6659720" y="665649"/>
            <a:ext cx="512958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orts Mill Goudy"/>
              <a:buNone/>
            </a:pPr>
            <a:r>
              <a:rPr lang="en-GB" sz="3600"/>
              <a:t>Methodological Guide IO1</a:t>
            </a:r>
            <a:br>
              <a:rPr lang="en-GB" sz="3600"/>
            </a:br>
            <a:r>
              <a:rPr lang="en-GB" sz="3600"/>
              <a:t>Part 2	</a:t>
            </a:r>
            <a:endParaRPr/>
          </a:p>
        </p:txBody>
      </p:sp>
      <p:pic>
        <p:nvPicPr>
          <p:cNvPr id="352" name="Google Shape;352;p18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86373" y="1949450"/>
            <a:ext cx="2626328" cy="3714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/>
          <p:nvPr>
            <p:ph type="title"/>
          </p:nvPr>
        </p:nvSpPr>
        <p:spPr>
          <a:xfrm>
            <a:off x="1028095" y="118015"/>
            <a:ext cx="10353762" cy="11049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600"/>
              <a:buFont typeface="Sorts Mill Goudy"/>
              <a:buNone/>
            </a:pPr>
            <a:r>
              <a:rPr lang="en-GB">
                <a:solidFill>
                  <a:srgbClr val="855309"/>
                </a:solidFill>
              </a:rPr>
              <a:t>Process Followed for Methodological Guide</a:t>
            </a:r>
            <a:endParaRPr/>
          </a:p>
        </p:txBody>
      </p:sp>
      <p:grpSp>
        <p:nvGrpSpPr>
          <p:cNvPr id="358" name="Google Shape;358;p19"/>
          <p:cNvGrpSpPr/>
          <p:nvPr/>
        </p:nvGrpSpPr>
        <p:grpSpPr>
          <a:xfrm>
            <a:off x="1344929" y="1102638"/>
            <a:ext cx="9311640" cy="4869968"/>
            <a:chOff x="77591" y="-120277"/>
            <a:chExt cx="9311640" cy="4869968"/>
          </a:xfrm>
        </p:grpSpPr>
        <p:sp>
          <p:nvSpPr>
            <p:cNvPr id="359" name="Google Shape;359;p19"/>
            <p:cNvSpPr/>
            <p:nvPr/>
          </p:nvSpPr>
          <p:spPr>
            <a:xfrm>
              <a:off x="2567811" y="-120277"/>
              <a:ext cx="4521701" cy="4521701"/>
            </a:xfrm>
            <a:custGeom>
              <a:rect b="b" l="l" r="r" t="t"/>
              <a:pathLst>
                <a:path extrusionOk="0" h="120000" w="120000">
                  <a:moveTo>
                    <a:pt x="88845" y="10855"/>
                  </a:moveTo>
                  <a:lnTo>
                    <a:pt x="88845" y="10855"/>
                  </a:lnTo>
                  <a:cubicBezTo>
                    <a:pt x="109021" y="22697"/>
                    <a:pt x="119909" y="45668"/>
                    <a:pt x="116304" y="68783"/>
                  </a:cubicBezTo>
                  <a:cubicBezTo>
                    <a:pt x="112698" y="91898"/>
                    <a:pt x="95331" y="110460"/>
                    <a:pt x="72507" y="115595"/>
                  </a:cubicBezTo>
                  <a:cubicBezTo>
                    <a:pt x="49683" y="120730"/>
                    <a:pt x="26039" y="111392"/>
                    <a:pt x="12882" y="92049"/>
                  </a:cubicBezTo>
                  <a:cubicBezTo>
                    <a:pt x="-275" y="72705"/>
                    <a:pt x="-273" y="47284"/>
                    <a:pt x="12888" y="27943"/>
                  </a:cubicBezTo>
                  <a:lnTo>
                    <a:pt x="10536" y="26068"/>
                  </a:lnTo>
                  <a:lnTo>
                    <a:pt x="17629" y="26227"/>
                  </a:lnTo>
                  <a:lnTo>
                    <a:pt x="19633" y="33319"/>
                  </a:lnTo>
                  <a:lnTo>
                    <a:pt x="17282" y="31445"/>
                  </a:lnTo>
                  <a:lnTo>
                    <a:pt x="17282" y="31445"/>
                  </a:lnTo>
                  <a:cubicBezTo>
                    <a:pt x="5581" y="48951"/>
                    <a:pt x="5744" y="71824"/>
                    <a:pt x="17693" y="89160"/>
                  </a:cubicBezTo>
                  <a:cubicBezTo>
                    <a:pt x="29643" y="106497"/>
                    <a:pt x="50960" y="114789"/>
                    <a:pt x="71484" y="110083"/>
                  </a:cubicBezTo>
                  <a:cubicBezTo>
                    <a:pt x="92007" y="105377"/>
                    <a:pt x="107583" y="88626"/>
                    <a:pt x="110785" y="67815"/>
                  </a:cubicBezTo>
                  <a:cubicBezTo>
                    <a:pt x="113987" y="47004"/>
                    <a:pt x="104169" y="26345"/>
                    <a:pt x="86009" y="15686"/>
                  </a:cubicBezTo>
                  <a:close/>
                </a:path>
              </a:pathLst>
            </a:custGeom>
            <a:solidFill>
              <a:srgbClr val="F9D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3326778" y="625"/>
              <a:ext cx="3003767" cy="1501883"/>
            </a:xfrm>
            <a:prstGeom prst="roundRect">
              <a:avLst>
                <a:gd fmla="val 16667" name="adj"/>
              </a:avLst>
            </a:prstGeom>
            <a:solidFill>
              <a:srgbClr val="EFA22D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9"/>
            <p:cNvSpPr txBox="1"/>
            <p:nvPr/>
          </p:nvSpPr>
          <p:spPr>
            <a:xfrm>
              <a:off x="3400094" y="73941"/>
              <a:ext cx="2857135" cy="1355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5309"/>
                </a:buClr>
                <a:buSzPts val="1800"/>
                <a:buFont typeface="Libre Franklin"/>
                <a:buNone/>
              </a:pPr>
              <a:r>
                <a:rPr lang="en-GB" sz="1800">
                  <a:solidFill>
                    <a:srgbClr val="85530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Initial questionnaire set by C.I.P</a:t>
              </a:r>
              <a:endParaRPr sz="1800">
                <a:solidFill>
                  <a:srgbClr val="855309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6385464" y="1505927"/>
              <a:ext cx="3003767" cy="1501883"/>
            </a:xfrm>
            <a:prstGeom prst="roundRect">
              <a:avLst>
                <a:gd fmla="val 16667" name="adj"/>
              </a:avLst>
            </a:prstGeom>
            <a:solidFill>
              <a:srgbClr val="EFA22D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9"/>
            <p:cNvSpPr txBox="1"/>
            <p:nvPr/>
          </p:nvSpPr>
          <p:spPr>
            <a:xfrm>
              <a:off x="6458780" y="1579243"/>
              <a:ext cx="2857135" cy="1355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5309"/>
                </a:buClr>
                <a:buSzPts val="1800"/>
                <a:buFont typeface="Libre Franklin"/>
                <a:buNone/>
              </a:pPr>
              <a:r>
                <a:rPr lang="en-GB" sz="1800">
                  <a:solidFill>
                    <a:srgbClr val="85530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Partners elaborated, on the output they were leading, and the other outputs.</a:t>
              </a:r>
              <a:endParaRPr sz="1800">
                <a:solidFill>
                  <a:srgbClr val="855309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3175854" y="3247808"/>
              <a:ext cx="3305615" cy="1501883"/>
            </a:xfrm>
            <a:prstGeom prst="roundRect">
              <a:avLst>
                <a:gd fmla="val 16667" name="adj"/>
              </a:avLst>
            </a:prstGeom>
            <a:solidFill>
              <a:srgbClr val="EFA22D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9"/>
            <p:cNvSpPr txBox="1"/>
            <p:nvPr/>
          </p:nvSpPr>
          <p:spPr>
            <a:xfrm>
              <a:off x="3249170" y="3321124"/>
              <a:ext cx="3158983" cy="1355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5309"/>
                </a:buClr>
                <a:buSzPts val="1800"/>
                <a:buFont typeface="Libre Franklin"/>
                <a:buNone/>
              </a:pPr>
              <a:r>
                <a:rPr lang="en-GB" sz="1800">
                  <a:solidFill>
                    <a:srgbClr val="85530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C.I.P reviewed the answers and had an online meeting to discuss the pending queries and feedforward. </a:t>
              </a: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77591" y="1611518"/>
              <a:ext cx="3003767" cy="1501883"/>
            </a:xfrm>
            <a:prstGeom prst="roundRect">
              <a:avLst>
                <a:gd fmla="val 16667" name="adj"/>
              </a:avLst>
            </a:prstGeom>
            <a:solidFill>
              <a:srgbClr val="EFA22D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9"/>
            <p:cNvSpPr txBox="1"/>
            <p:nvPr/>
          </p:nvSpPr>
          <p:spPr>
            <a:xfrm>
              <a:off x="150907" y="1684834"/>
              <a:ext cx="2857135" cy="1355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5309"/>
                </a:buClr>
                <a:buSzPts val="1800"/>
                <a:buFont typeface="Libre Franklin"/>
                <a:buNone/>
              </a:pPr>
              <a:r>
                <a:rPr lang="en-GB" sz="1800">
                  <a:solidFill>
                    <a:srgbClr val="85530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Cycle of feedbacks and the online meeting helped in finalising Part 2 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ts Mill Goud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id="177" name="Google Shape;177;p2"/>
          <p:cNvPicPr preferRelativeResize="0"/>
          <p:nvPr/>
        </p:nvPicPr>
        <p:blipFill rotWithShape="1">
          <a:blip r:embed="rId4">
            <a:alphaModFix/>
          </a:blip>
          <a:srcRect b="-1" l="0" r="0" t="0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"/>
          <p:cNvSpPr txBox="1"/>
          <p:nvPr>
            <p:ph type="title"/>
          </p:nvPr>
        </p:nvSpPr>
        <p:spPr>
          <a:xfrm>
            <a:off x="6659720" y="665649"/>
            <a:ext cx="512958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</a:pPr>
            <a:r>
              <a:rPr b="1" lang="en-GB" sz="4000"/>
              <a:t>Content: 	</a:t>
            </a:r>
            <a:endParaRPr/>
          </a:p>
        </p:txBody>
      </p:sp>
      <p:sp>
        <p:nvSpPr>
          <p:cNvPr id="180" name="Google Shape;180;p2"/>
          <p:cNvSpPr txBox="1"/>
          <p:nvPr>
            <p:ph idx="1" type="body"/>
          </p:nvPr>
        </p:nvSpPr>
        <p:spPr>
          <a:xfrm>
            <a:off x="6659720" y="2047875"/>
            <a:ext cx="5182205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6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10"/>
              <a:buNone/>
            </a:pPr>
            <a:r>
              <a:rPr lang="en-GB"/>
              <a:t>Methodological Guide (IO1)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Char char="◈"/>
            </a:pPr>
            <a:r>
              <a:rPr lang="en-GB"/>
              <a:t>Innovativeness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Char char="◈"/>
            </a:pPr>
            <a:r>
              <a:rPr lang="en-GB"/>
              <a:t>Process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Char char="◈"/>
            </a:pPr>
            <a:r>
              <a:rPr lang="en-GB"/>
              <a:t>Content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"/>
          <p:cNvSpPr txBox="1"/>
          <p:nvPr>
            <p:ph type="title"/>
          </p:nvPr>
        </p:nvSpPr>
        <p:spPr>
          <a:xfrm>
            <a:off x="1066195" y="460915"/>
            <a:ext cx="10353762" cy="11049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600"/>
              <a:buFont typeface="Sorts Mill Goudy"/>
              <a:buNone/>
            </a:pPr>
            <a:r>
              <a:rPr lang="en-GB">
                <a:solidFill>
                  <a:srgbClr val="855309"/>
                </a:solidFill>
              </a:rPr>
              <a:t>Content of Methodological Guide Part 2</a:t>
            </a:r>
            <a:endParaRPr/>
          </a:p>
        </p:txBody>
      </p:sp>
      <p:pic>
        <p:nvPicPr>
          <p:cNvPr id="373" name="Google Shape;373;p2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195" y="1234556"/>
            <a:ext cx="10192776" cy="474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ts Mill Goud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4">
            <a:alphaModFix/>
          </a:blip>
          <a:srcRect b="-1" l="0" r="0" t="0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1"/>
          <p:cNvSpPr txBox="1"/>
          <p:nvPr>
            <p:ph type="title"/>
          </p:nvPr>
        </p:nvSpPr>
        <p:spPr>
          <a:xfrm>
            <a:off x="6659720" y="665649"/>
            <a:ext cx="512958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</a:pPr>
            <a:r>
              <a:t/>
            </a:r>
            <a:endParaRPr sz="4000"/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7378" y="0"/>
            <a:ext cx="6093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1"/>
          <p:cNvSpPr txBox="1"/>
          <p:nvPr/>
        </p:nvSpPr>
        <p:spPr>
          <a:xfrm>
            <a:off x="6438900" y="5080000"/>
            <a:ext cx="4572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GB" sz="9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 by Unknown Author is licensed under </a:t>
            </a:r>
            <a:r>
              <a:rPr lang="en-GB" sz="900" u="sng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>
            <p:ph type="title"/>
          </p:nvPr>
        </p:nvSpPr>
        <p:spPr>
          <a:xfrm>
            <a:off x="919119" y="85725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140"/>
              <a:buFont typeface="Sorts Mill Goudy"/>
              <a:buNone/>
            </a:pPr>
            <a:r>
              <a:rPr lang="en-GB" sz="4140">
                <a:solidFill>
                  <a:srgbClr val="855309"/>
                </a:solidFill>
              </a:rPr>
              <a:t>Innovativeness of the Methodological Guide</a:t>
            </a:r>
            <a:endParaRPr/>
          </a:p>
        </p:txBody>
      </p:sp>
      <p:sp>
        <p:nvSpPr>
          <p:cNvPr id="186" name="Google Shape;186;p3"/>
          <p:cNvSpPr txBox="1"/>
          <p:nvPr>
            <p:ph idx="1" type="body"/>
          </p:nvPr>
        </p:nvSpPr>
        <p:spPr>
          <a:xfrm>
            <a:off x="1105945" y="1571625"/>
            <a:ext cx="10353900" cy="3714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9"/>
              <a:buChar char="◈"/>
            </a:pPr>
            <a:r>
              <a:rPr lang="en-GB" sz="2127">
                <a:solidFill>
                  <a:srgbClr val="C87D0E"/>
                </a:solidFill>
              </a:rPr>
              <a:t>It set the main framework of the project</a:t>
            </a:r>
            <a:endParaRPr/>
          </a:p>
          <a:p>
            <a:pPr indent="-306000" lvl="0" marL="342900" rtl="0" algn="l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SzPts val="1489"/>
              <a:buChar char="◈"/>
            </a:pPr>
            <a:r>
              <a:rPr lang="en-GB" sz="2127">
                <a:solidFill>
                  <a:srgbClr val="C87D0E"/>
                </a:solidFill>
              </a:rPr>
              <a:t>It gives guidelines for the "O2-Learning training guide for career development and psychometric methods", "O3- Learning training guide for Viable business Models of Social enterprises addressing SDGs (Sustainable Development Goals) and for effective use of Social Media"</a:t>
            </a:r>
            <a:endParaRPr/>
          </a:p>
          <a:p>
            <a:pPr indent="-306000" lvl="0" marL="342900" rtl="0" algn="l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SzPts val="1489"/>
              <a:buChar char="◈"/>
            </a:pPr>
            <a:r>
              <a:rPr lang="en-GB" sz="2127">
                <a:solidFill>
                  <a:srgbClr val="C87D0E"/>
                </a:solidFill>
              </a:rPr>
              <a:t>It sets the framework for the innovative digital assessment tool "O4- INSPIRE game“</a:t>
            </a:r>
            <a:endParaRPr/>
          </a:p>
          <a:p>
            <a:pPr indent="-306000" lvl="0" marL="342900" rtl="0" algn="l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SzPts val="1489"/>
              <a:buChar char="◈"/>
            </a:pPr>
            <a:r>
              <a:rPr lang="en-GB" sz="2127">
                <a:solidFill>
                  <a:srgbClr val="C87D0E"/>
                </a:solidFill>
              </a:rPr>
              <a:t>It directly addresses the needs of young people and youth trainers</a:t>
            </a:r>
            <a:endParaRPr/>
          </a:p>
          <a:p>
            <a:pPr indent="-306000" lvl="0" marL="342900" rtl="0" algn="l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SzPts val="1489"/>
              <a:buChar char="◈"/>
            </a:pPr>
            <a:r>
              <a:rPr lang="en-GB" sz="2127">
                <a:solidFill>
                  <a:srgbClr val="C87D0E"/>
                </a:solidFill>
              </a:rPr>
              <a:t>It involves the experiences, approaches, tools and research of partners from 3 different countries</a:t>
            </a:r>
            <a:endParaRPr sz="2127">
              <a:solidFill>
                <a:srgbClr val="C87D0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ts Mill Goud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id="193" name="Google Shape;193;p4"/>
          <p:cNvPicPr preferRelativeResize="0"/>
          <p:nvPr/>
        </p:nvPicPr>
        <p:blipFill rotWithShape="1">
          <a:blip r:embed="rId4">
            <a:alphaModFix/>
          </a:blip>
          <a:srcRect b="-1" l="0" r="0" t="0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>
            <p:ph type="title"/>
          </p:nvPr>
        </p:nvSpPr>
        <p:spPr>
          <a:xfrm>
            <a:off x="6659720" y="665649"/>
            <a:ext cx="512958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orts Mill Goudy"/>
              <a:buNone/>
            </a:pPr>
            <a:r>
              <a:rPr lang="en-GB" sz="3600"/>
              <a:t>Methodological Guide IO1</a:t>
            </a:r>
            <a:br>
              <a:rPr lang="en-GB" sz="3600"/>
            </a:br>
            <a:r>
              <a:rPr lang="en-GB" sz="3600"/>
              <a:t>Part 1	</a:t>
            </a:r>
            <a:endParaRPr/>
          </a:p>
        </p:txBody>
      </p:sp>
      <p:sp>
        <p:nvSpPr>
          <p:cNvPr id="196" name="Google Shape;196;p4"/>
          <p:cNvSpPr txBox="1"/>
          <p:nvPr>
            <p:ph idx="1" type="body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764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10"/>
              <a:buNone/>
            </a:pPr>
            <a:r>
              <a:t/>
            </a:r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1100" y="1699599"/>
            <a:ext cx="3235230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/>
          <p:nvPr>
            <p:ph type="title"/>
          </p:nvPr>
        </p:nvSpPr>
        <p:spPr>
          <a:xfrm>
            <a:off x="913795" y="130715"/>
            <a:ext cx="1049927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140"/>
              <a:buFont typeface="Sorts Mill Goudy"/>
              <a:buNone/>
            </a:pPr>
            <a:r>
              <a:rPr lang="en-GB" sz="4140">
                <a:solidFill>
                  <a:srgbClr val="855309"/>
                </a:solidFill>
              </a:rPr>
              <a:t>Process Followed for Methodological Guide Part 1</a:t>
            </a:r>
            <a:endParaRPr/>
          </a:p>
        </p:txBody>
      </p:sp>
      <p:grpSp>
        <p:nvGrpSpPr>
          <p:cNvPr id="203" name="Google Shape;203;p5"/>
          <p:cNvGrpSpPr/>
          <p:nvPr/>
        </p:nvGrpSpPr>
        <p:grpSpPr>
          <a:xfrm>
            <a:off x="1266199" y="101096"/>
            <a:ext cx="10001358" cy="5493355"/>
            <a:chOff x="0" y="-955710"/>
            <a:chExt cx="10001358" cy="5493355"/>
          </a:xfrm>
        </p:grpSpPr>
        <p:cxnSp>
          <p:nvCxnSpPr>
            <p:cNvPr id="204" name="Google Shape;204;p5"/>
            <p:cNvCxnSpPr/>
            <p:nvPr/>
          </p:nvCxnSpPr>
          <p:spPr>
            <a:xfrm>
              <a:off x="0" y="2520914"/>
              <a:ext cx="10001358" cy="0"/>
            </a:xfrm>
            <a:prstGeom prst="straightConnector1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A5634D"/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sp>
          <p:nvSpPr>
            <p:cNvPr id="205" name="Google Shape;205;p5"/>
            <p:cNvSpPr/>
            <p:nvPr/>
          </p:nvSpPr>
          <p:spPr>
            <a:xfrm rot="8100000">
              <a:off x="76908" y="592333"/>
              <a:ext cx="348048" cy="348048"/>
            </a:xfrm>
            <a:prstGeom prst="teardrop">
              <a:avLst>
                <a:gd fmla="val 115000" name="adj"/>
              </a:avLst>
            </a:prstGeom>
            <a:solidFill>
              <a:srgbClr val="A5634D"/>
            </a:solidFill>
            <a:ln cap="rnd" cmpd="sng" w="15875">
              <a:solidFill>
                <a:srgbClr val="A563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15573" y="630998"/>
              <a:ext cx="270718" cy="270718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97040" y="1028533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497040" y="1028533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3350" lIns="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400"/>
                <a:buFont typeface="Century Gothic"/>
                <a:buNone/>
              </a:pPr>
              <a:r>
                <a:rPr b="0" i="0" lang="en-GB" sz="14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Discussion on content and structure</a:t>
              </a: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497040" y="504182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497040" y="504182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14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800"/>
                <a:buFont typeface="Century Gothic"/>
                <a:buNone/>
              </a:pPr>
              <a:r>
                <a:rPr b="1" i="0" lang="en-GB" sz="18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12-13 March 2020</a:t>
              </a:r>
              <a:endParaRPr/>
            </a:p>
          </p:txBody>
        </p:sp>
        <p:cxnSp>
          <p:nvCxnSpPr>
            <p:cNvPr id="211" name="Google Shape;211;p5"/>
            <p:cNvCxnSpPr/>
            <p:nvPr/>
          </p:nvCxnSpPr>
          <p:spPr>
            <a:xfrm>
              <a:off x="250932" y="1028533"/>
              <a:ext cx="0" cy="1492381"/>
            </a:xfrm>
            <a:prstGeom prst="straightConnector1">
              <a:avLst/>
            </a:prstGeom>
            <a:noFill/>
            <a:ln cap="flat" cmpd="sng" w="12700">
              <a:solidFill>
                <a:srgbClr val="A5634D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12" name="Google Shape;212;p5"/>
            <p:cNvSpPr/>
            <p:nvPr/>
          </p:nvSpPr>
          <p:spPr>
            <a:xfrm>
              <a:off x="222701" y="2473722"/>
              <a:ext cx="88598" cy="94383"/>
            </a:xfrm>
            <a:prstGeom prst="ellipse">
              <a:avLst/>
            </a:prstGeom>
            <a:solidFill>
              <a:srgbClr val="A5634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2700000">
              <a:off x="1185929" y="4101446"/>
              <a:ext cx="348048" cy="348048"/>
            </a:xfrm>
            <a:prstGeom prst="teardrop">
              <a:avLst>
                <a:gd fmla="val 115000" name="adj"/>
              </a:avLst>
            </a:prstGeom>
            <a:solidFill>
              <a:srgbClr val="A96651"/>
            </a:solidFill>
            <a:ln cap="rnd" cmpd="sng" w="15875">
              <a:solidFill>
                <a:srgbClr val="A966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224595" y="4140111"/>
              <a:ext cx="270718" cy="270718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606061" y="2520914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1606061" y="2520914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8900" lIns="0" spcFirstLastPara="1" rIns="0" wrap="square" tIns="133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400"/>
                <a:buFont typeface="Century Gothic"/>
                <a:buNone/>
              </a:pPr>
              <a:r>
                <a:rPr b="0" i="0" lang="en-GB" sz="14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C.I.P Has set main questions to be answered by partners through desktop research</a:t>
              </a: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606061" y="4013295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1606061" y="4013295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14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800"/>
                <a:buFont typeface="Century Gothic"/>
                <a:buNone/>
              </a:pPr>
              <a:r>
                <a:rPr b="1" i="0" lang="en-GB" sz="18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 April 2020</a:t>
              </a:r>
              <a:endParaRPr/>
            </a:p>
          </p:txBody>
        </p:sp>
        <p:cxnSp>
          <p:nvCxnSpPr>
            <p:cNvPr id="219" name="Google Shape;219;p5"/>
            <p:cNvCxnSpPr/>
            <p:nvPr/>
          </p:nvCxnSpPr>
          <p:spPr>
            <a:xfrm>
              <a:off x="1359954" y="2520914"/>
              <a:ext cx="0" cy="1492381"/>
            </a:xfrm>
            <a:prstGeom prst="straightConnector1">
              <a:avLst/>
            </a:prstGeom>
            <a:noFill/>
            <a:ln cap="flat" cmpd="sng" w="12700">
              <a:solidFill>
                <a:srgbClr val="A44D4E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20" name="Google Shape;220;p5"/>
            <p:cNvSpPr/>
            <p:nvPr/>
          </p:nvSpPr>
          <p:spPr>
            <a:xfrm>
              <a:off x="1331722" y="2473722"/>
              <a:ext cx="88598" cy="94383"/>
            </a:xfrm>
            <a:prstGeom prst="ellipse">
              <a:avLst/>
            </a:prstGeom>
            <a:solidFill>
              <a:srgbClr val="A44D4E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 rot="8100000">
              <a:off x="2294951" y="592333"/>
              <a:ext cx="348048" cy="348048"/>
            </a:xfrm>
            <a:prstGeom prst="teardrop">
              <a:avLst>
                <a:gd fmla="val 115000" name="adj"/>
              </a:avLst>
            </a:prstGeom>
            <a:solidFill>
              <a:srgbClr val="AB6B57"/>
            </a:solidFill>
            <a:ln cap="rnd" cmpd="sng" w="15875">
              <a:solidFill>
                <a:srgbClr val="AB6B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2333616" y="630998"/>
              <a:ext cx="270718" cy="270718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2715083" y="1028533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2715083" y="1028533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3350" lIns="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400"/>
                <a:buFont typeface="Century Gothic"/>
                <a:buNone/>
              </a:pPr>
              <a:r>
                <a:rPr b="0" i="0" lang="en-GB" sz="14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Partners have undertaken research and answered all questions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Sorts Mill Goudy"/>
                <a:buNone/>
              </a:pPr>
              <a:r>
                <a:t/>
              </a:r>
              <a:endParaRPr b="0" i="0" sz="1400" u="none" cap="none" strike="noStrike">
                <a:solidFill>
                  <a:srgbClr val="C87D0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715083" y="504182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2715083" y="504182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14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800"/>
                <a:buFont typeface="Century Gothic"/>
                <a:buNone/>
              </a:pPr>
              <a:r>
                <a:rPr b="1" i="0" lang="en-GB" sz="18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 May 2020</a:t>
              </a:r>
              <a:endParaRPr/>
            </a:p>
          </p:txBody>
        </p:sp>
        <p:cxnSp>
          <p:nvCxnSpPr>
            <p:cNvPr id="227" name="Google Shape;227;p5"/>
            <p:cNvCxnSpPr/>
            <p:nvPr/>
          </p:nvCxnSpPr>
          <p:spPr>
            <a:xfrm>
              <a:off x="2459451" y="983224"/>
              <a:ext cx="0" cy="1492381"/>
            </a:xfrm>
            <a:prstGeom prst="straightConnector1">
              <a:avLst/>
            </a:prstGeom>
            <a:noFill/>
            <a:ln cap="flat" cmpd="sng" w="12700">
              <a:solidFill>
                <a:srgbClr val="A34E4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28" name="Google Shape;228;p5"/>
            <p:cNvSpPr/>
            <p:nvPr/>
          </p:nvSpPr>
          <p:spPr>
            <a:xfrm>
              <a:off x="2431219" y="2428414"/>
              <a:ext cx="88598" cy="94383"/>
            </a:xfrm>
            <a:prstGeom prst="ellipse">
              <a:avLst/>
            </a:prstGeom>
            <a:solidFill>
              <a:srgbClr val="A34E4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rot="-2700000">
              <a:off x="3403972" y="4101446"/>
              <a:ext cx="348048" cy="348048"/>
            </a:xfrm>
            <a:prstGeom prst="teardrop">
              <a:avLst>
                <a:gd fmla="val 115000" name="adj"/>
              </a:avLst>
            </a:prstGeom>
            <a:solidFill>
              <a:srgbClr val="AE725F"/>
            </a:solidFill>
            <a:ln cap="rnd" cmpd="sng" w="15875">
              <a:solidFill>
                <a:srgbClr val="AE72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442637" y="4140111"/>
              <a:ext cx="270718" cy="270718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3824104" y="2520914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 txBox="1"/>
            <p:nvPr/>
          </p:nvSpPr>
          <p:spPr>
            <a:xfrm>
              <a:off x="3824104" y="2520914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8900" lIns="0" spcFirstLastPara="1" rIns="0" wrap="square" tIns="133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400"/>
                <a:buFont typeface="Century Gothic"/>
                <a:buNone/>
              </a:pPr>
              <a:r>
                <a:rPr b="0" i="0" lang="en-GB" sz="14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C.I.P Started combining the answers and asked for more research from parnters </a:t>
              </a:r>
              <a:endParaRPr b="0" i="0" sz="1400" u="none" cap="none" strike="noStrike">
                <a:solidFill>
                  <a:srgbClr val="C87D0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824104" y="4013295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 txBox="1"/>
            <p:nvPr/>
          </p:nvSpPr>
          <p:spPr>
            <a:xfrm>
              <a:off x="3824104" y="4013295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14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800"/>
                <a:buFont typeface="Century Gothic"/>
                <a:buNone/>
              </a:pPr>
              <a:r>
                <a:rPr b="1" i="0" lang="en-GB" sz="18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 May 2020</a:t>
              </a:r>
              <a:endParaRPr/>
            </a:p>
          </p:txBody>
        </p:sp>
        <p:cxnSp>
          <p:nvCxnSpPr>
            <p:cNvPr id="235" name="Google Shape;235;p5"/>
            <p:cNvCxnSpPr/>
            <p:nvPr/>
          </p:nvCxnSpPr>
          <p:spPr>
            <a:xfrm>
              <a:off x="3577996" y="2520914"/>
              <a:ext cx="0" cy="1492381"/>
            </a:xfrm>
            <a:prstGeom prst="straightConnector1">
              <a:avLst/>
            </a:prstGeom>
            <a:noFill/>
            <a:ln cap="rnd" cmpd="sng" w="12700">
              <a:solidFill>
                <a:srgbClr val="B17F70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36" name="Google Shape;236;p5"/>
            <p:cNvSpPr/>
            <p:nvPr/>
          </p:nvSpPr>
          <p:spPr>
            <a:xfrm>
              <a:off x="3549765" y="2473722"/>
              <a:ext cx="88598" cy="94383"/>
            </a:xfrm>
            <a:prstGeom prst="ellipse">
              <a:avLst/>
            </a:prstGeom>
            <a:solidFill>
              <a:srgbClr val="B17F70"/>
            </a:solidFill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 rot="8100000">
              <a:off x="4512993" y="592333"/>
              <a:ext cx="348048" cy="348048"/>
            </a:xfrm>
            <a:prstGeom prst="teardrop">
              <a:avLst>
                <a:gd fmla="val 115000" name="adj"/>
              </a:avLst>
            </a:prstGeom>
            <a:solidFill>
              <a:srgbClr val="AF7767"/>
            </a:solidFill>
            <a:ln cap="rnd" cmpd="sng" w="15875">
              <a:solidFill>
                <a:srgbClr val="AF77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4551659" y="630998"/>
              <a:ext cx="270718" cy="270718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933125" y="1028533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4933125" y="1028533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3350" lIns="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400"/>
                <a:buFont typeface="Century Gothic"/>
                <a:buNone/>
              </a:pPr>
              <a:r>
                <a:rPr b="0" i="0" lang="en-GB" sz="14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C.I.P Has presented the first coherent text of the guide </a:t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4933125" y="504182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 txBox="1"/>
            <p:nvPr/>
          </p:nvSpPr>
          <p:spPr>
            <a:xfrm>
              <a:off x="4933125" y="504182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14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Sorts Mill Goudy"/>
                <a:buNone/>
              </a:pPr>
              <a:r>
                <a:t/>
              </a:r>
              <a:endParaRPr b="0" i="0" sz="1800" u="none" cap="none" strike="noStrike">
                <a:solidFill>
                  <a:srgbClr val="C87D0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43" name="Google Shape;243;p5"/>
            <p:cNvCxnSpPr/>
            <p:nvPr/>
          </p:nvCxnSpPr>
          <p:spPr>
            <a:xfrm>
              <a:off x="4687018" y="1028533"/>
              <a:ext cx="0" cy="1492381"/>
            </a:xfrm>
            <a:prstGeom prst="straightConnector1">
              <a:avLst/>
            </a:prstGeom>
            <a:noFill/>
            <a:ln cap="rnd" cmpd="sng" w="12700">
              <a:solidFill>
                <a:srgbClr val="B18173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44" name="Google Shape;244;p5"/>
            <p:cNvSpPr/>
            <p:nvPr/>
          </p:nvSpPr>
          <p:spPr>
            <a:xfrm>
              <a:off x="4658786" y="2473722"/>
              <a:ext cx="88598" cy="94383"/>
            </a:xfrm>
            <a:prstGeom prst="ellipse">
              <a:avLst/>
            </a:prstGeom>
            <a:solidFill>
              <a:srgbClr val="B18173"/>
            </a:solidFill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5622015" y="4101446"/>
              <a:ext cx="348048" cy="348048"/>
            </a:xfrm>
            <a:prstGeom prst="teardrop">
              <a:avLst>
                <a:gd fmla="val 115000" name="adj"/>
              </a:avLst>
            </a:prstGeom>
            <a:solidFill>
              <a:srgbClr val="B07E6F"/>
            </a:solidFill>
            <a:ln cap="rnd" cmpd="sng" w="15875">
              <a:solidFill>
                <a:srgbClr val="B07E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660680" y="4140111"/>
              <a:ext cx="270718" cy="270718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042146" y="2520914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 txBox="1"/>
            <p:nvPr/>
          </p:nvSpPr>
          <p:spPr>
            <a:xfrm>
              <a:off x="6042146" y="2520914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8900" lIns="0" spcFirstLastPara="1" rIns="0" wrap="square" tIns="133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400"/>
                <a:buFont typeface="Century Gothic"/>
                <a:buNone/>
              </a:pPr>
              <a:r>
                <a:rPr b="0" i="0" lang="en-GB" sz="14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Partners have given comments on how to improve content and format </a:t>
              </a:r>
              <a:endParaRPr b="0" i="0" sz="1400" u="none" cap="none" strike="noStrike">
                <a:solidFill>
                  <a:srgbClr val="C87D0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042146" y="4013295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 txBox="1"/>
            <p:nvPr/>
          </p:nvSpPr>
          <p:spPr>
            <a:xfrm>
              <a:off x="6042146" y="4013295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14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800"/>
                <a:buFont typeface="Century Gothic"/>
                <a:buNone/>
              </a:pPr>
              <a:r>
                <a:rPr b="1" i="0" lang="en-GB" sz="18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 June 2020</a:t>
              </a:r>
              <a:endParaRPr b="0" i="0" sz="1800" u="none" cap="none" strike="noStrike">
                <a:solidFill>
                  <a:srgbClr val="C87D0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51" name="Google Shape;251;p5"/>
            <p:cNvCxnSpPr/>
            <p:nvPr/>
          </p:nvCxnSpPr>
          <p:spPr>
            <a:xfrm>
              <a:off x="5796039" y="2520914"/>
              <a:ext cx="0" cy="1492381"/>
            </a:xfrm>
            <a:prstGeom prst="straightConnector1">
              <a:avLst/>
            </a:prstGeom>
            <a:noFill/>
            <a:ln cap="flat" cmpd="sng" w="12700">
              <a:solidFill>
                <a:srgbClr val="A44E4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52" name="Google Shape;252;p5"/>
            <p:cNvSpPr/>
            <p:nvPr/>
          </p:nvSpPr>
          <p:spPr>
            <a:xfrm>
              <a:off x="5767807" y="2473722"/>
              <a:ext cx="88598" cy="94383"/>
            </a:xfrm>
            <a:prstGeom prst="ellipse">
              <a:avLst/>
            </a:prstGeom>
            <a:solidFill>
              <a:srgbClr val="A44E4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8100000">
              <a:off x="6731036" y="592333"/>
              <a:ext cx="348048" cy="348048"/>
            </a:xfrm>
            <a:prstGeom prst="teardrop">
              <a:avLst>
                <a:gd fmla="val 115000" name="adj"/>
              </a:avLst>
            </a:prstGeom>
            <a:solidFill>
              <a:srgbClr val="B38376"/>
            </a:solidFill>
            <a:ln cap="rnd" cmpd="sng" w="15875">
              <a:solidFill>
                <a:srgbClr val="B383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769701" y="630998"/>
              <a:ext cx="270718" cy="270718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151168" y="1028533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 txBox="1"/>
            <p:nvPr/>
          </p:nvSpPr>
          <p:spPr>
            <a:xfrm>
              <a:off x="7151168" y="1028533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3350" lIns="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400"/>
                <a:buFont typeface="Century Gothic"/>
                <a:buNone/>
              </a:pPr>
              <a:r>
                <a:rPr b="0" i="0" lang="en-GB" sz="14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IO1 Part 1 was uploaded in the website</a:t>
              </a:r>
              <a:endParaRPr b="0" i="0" sz="1400" u="none" cap="none" strike="noStrike">
                <a:solidFill>
                  <a:srgbClr val="C87D0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7151168" y="504182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 txBox="1"/>
            <p:nvPr/>
          </p:nvSpPr>
          <p:spPr>
            <a:xfrm>
              <a:off x="7151168" y="504182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14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800"/>
                <a:buFont typeface="Century Gothic"/>
                <a:buNone/>
              </a:pPr>
              <a:r>
                <a:rPr b="1" i="0" lang="en-GB" sz="18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 Sept. 2020</a:t>
              </a:r>
              <a:endParaRPr b="0" i="0" sz="1800" u="none" cap="none" strike="noStrike">
                <a:solidFill>
                  <a:srgbClr val="C87D0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59" name="Google Shape;259;p5"/>
            <p:cNvCxnSpPr/>
            <p:nvPr/>
          </p:nvCxnSpPr>
          <p:spPr>
            <a:xfrm>
              <a:off x="6905060" y="1028533"/>
              <a:ext cx="0" cy="1492381"/>
            </a:xfrm>
            <a:prstGeom prst="straightConnector1">
              <a:avLst/>
            </a:prstGeom>
            <a:noFill/>
            <a:ln cap="rnd" cmpd="sng" w="12700">
              <a:solidFill>
                <a:srgbClr val="B4897E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60" name="Google Shape;260;p5"/>
            <p:cNvSpPr/>
            <p:nvPr/>
          </p:nvSpPr>
          <p:spPr>
            <a:xfrm>
              <a:off x="6876828" y="2473722"/>
              <a:ext cx="88598" cy="94383"/>
            </a:xfrm>
            <a:prstGeom prst="ellipse">
              <a:avLst/>
            </a:prstGeom>
            <a:solidFill>
              <a:srgbClr val="B4897E"/>
            </a:solidFill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 rot="-2700000">
              <a:off x="7840057" y="4101446"/>
              <a:ext cx="348048" cy="348048"/>
            </a:xfrm>
            <a:prstGeom prst="teardrop">
              <a:avLst>
                <a:gd fmla="val 115000" name="adj"/>
              </a:avLst>
            </a:prstGeom>
            <a:solidFill>
              <a:srgbClr val="B4897E"/>
            </a:solidFill>
            <a:ln cap="rnd" cmpd="sng" w="15875">
              <a:solidFill>
                <a:srgbClr val="B489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878722" y="4140111"/>
              <a:ext cx="270718" cy="270718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890086" y="-955710"/>
              <a:ext cx="1736342" cy="149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890086" y="536670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 txBox="1"/>
            <p:nvPr/>
          </p:nvSpPr>
          <p:spPr>
            <a:xfrm>
              <a:off x="4890086" y="536670"/>
              <a:ext cx="1736342" cy="524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14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7D0E"/>
                </a:buClr>
                <a:buSzPts val="1800"/>
                <a:buFont typeface="Century Gothic"/>
                <a:buNone/>
              </a:pPr>
              <a:r>
                <a:rPr b="1" i="0" lang="en-GB" sz="1800" u="none" cap="none" strike="noStrike">
                  <a:solidFill>
                    <a:srgbClr val="C87D0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29 May 2020</a:t>
              </a:r>
              <a:endParaRPr/>
            </a:p>
          </p:txBody>
        </p:sp>
        <p:cxnSp>
          <p:nvCxnSpPr>
            <p:cNvPr id="266" name="Google Shape;266;p5"/>
            <p:cNvCxnSpPr/>
            <p:nvPr/>
          </p:nvCxnSpPr>
          <p:spPr>
            <a:xfrm>
              <a:off x="8014082" y="2520914"/>
              <a:ext cx="0" cy="1492381"/>
            </a:xfrm>
            <a:prstGeom prst="straightConnector1">
              <a:avLst/>
            </a:prstGeom>
            <a:noFill/>
            <a:ln cap="rnd" cmpd="sng" w="12700">
              <a:solidFill>
                <a:srgbClr val="B4897E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67" name="Google Shape;267;p5"/>
            <p:cNvSpPr/>
            <p:nvPr/>
          </p:nvSpPr>
          <p:spPr>
            <a:xfrm>
              <a:off x="7985850" y="2473722"/>
              <a:ext cx="88598" cy="94383"/>
            </a:xfrm>
            <a:prstGeom prst="ellipse">
              <a:avLst/>
            </a:prstGeom>
            <a:solidFill>
              <a:srgbClr val="B4897E"/>
            </a:solidFill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"/>
          <p:cNvSpPr txBox="1"/>
          <p:nvPr>
            <p:ph type="title"/>
          </p:nvPr>
        </p:nvSpPr>
        <p:spPr>
          <a:xfrm>
            <a:off x="847120" y="762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600"/>
              <a:buFont typeface="Sorts Mill Goudy"/>
              <a:buNone/>
            </a:pPr>
            <a:r>
              <a:rPr lang="en-GB">
                <a:solidFill>
                  <a:srgbClr val="855309"/>
                </a:solidFill>
              </a:rPr>
              <a:t>Slack analytics</a:t>
            </a:r>
            <a:endParaRPr/>
          </a:p>
        </p:txBody>
      </p:sp>
      <p:pic>
        <p:nvPicPr>
          <p:cNvPr id="273" name="Google Shape;273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5831" y="1257300"/>
            <a:ext cx="8823329" cy="469582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"/>
          <p:cNvSpPr txBox="1"/>
          <p:nvPr>
            <p:ph type="title"/>
          </p:nvPr>
        </p:nvSpPr>
        <p:spPr>
          <a:xfrm>
            <a:off x="913795" y="13335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140"/>
              <a:buFont typeface="Sorts Mill Goudy"/>
              <a:buNone/>
            </a:pPr>
            <a:r>
              <a:rPr lang="en-GB" sz="4140">
                <a:solidFill>
                  <a:srgbClr val="855309"/>
                </a:solidFill>
              </a:rPr>
              <a:t>Content of the Methodological Guide Part 1</a:t>
            </a:r>
            <a:endParaRPr/>
          </a:p>
        </p:txBody>
      </p:sp>
      <p:sp>
        <p:nvSpPr>
          <p:cNvPr id="279" name="Google Shape;279;p7"/>
          <p:cNvSpPr txBox="1"/>
          <p:nvPr>
            <p:ph idx="1" type="body"/>
          </p:nvPr>
        </p:nvSpPr>
        <p:spPr>
          <a:xfrm>
            <a:off x="666750" y="1390650"/>
            <a:ext cx="10982325" cy="47053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60"/>
              <a:buChar char="◈"/>
            </a:pPr>
            <a:r>
              <a:rPr lang="en-GB" sz="1800">
                <a:solidFill>
                  <a:srgbClr val="C87D0E"/>
                </a:solidFill>
              </a:rPr>
              <a:t>An overview of today’s situation of Social Entrepreneurship in partners’ countries (Greece, Cyprus and Spain)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260"/>
              <a:buChar char="◈"/>
            </a:pPr>
            <a:r>
              <a:rPr lang="en-GB" sz="1800">
                <a:solidFill>
                  <a:srgbClr val="C87D0E"/>
                </a:solidFill>
              </a:rPr>
              <a:t>A status of the Unemployment of Youth of the aforementioned partner countries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260"/>
              <a:buChar char="◈"/>
            </a:pPr>
            <a:r>
              <a:rPr lang="en-GB" sz="1800">
                <a:solidFill>
                  <a:srgbClr val="C87D0E"/>
                </a:solidFill>
              </a:rPr>
              <a:t>A definition of Entrepreneurship as a solution to improve employment, including an overview of the social start-ups in partner countries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260"/>
              <a:buChar char="◈"/>
            </a:pPr>
            <a:r>
              <a:rPr lang="en-GB" sz="1800">
                <a:solidFill>
                  <a:srgbClr val="C87D0E"/>
                </a:solidFill>
              </a:rPr>
              <a:t>The role of Sustainable development goals (SDGs) in Social Entrepreneurship (SE)</a:t>
            </a:r>
            <a:endParaRPr/>
          </a:p>
          <a:p>
            <a:pPr indent="-225989" lvl="0" marL="3429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>
              <a:solidFill>
                <a:srgbClr val="C87D0E"/>
              </a:solidFill>
            </a:endParaRPr>
          </a:p>
          <a:p>
            <a:pPr indent="-225989" lvl="0" marL="3429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800">
              <a:solidFill>
                <a:srgbClr val="C87D0E"/>
              </a:solidFill>
            </a:endParaRPr>
          </a:p>
          <a:p>
            <a:pPr indent="-306000" lvl="0" marL="3429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260"/>
              <a:buChar char="◈"/>
            </a:pPr>
            <a:r>
              <a:rPr lang="en-GB" sz="1800">
                <a:solidFill>
                  <a:srgbClr val="C87D0E"/>
                </a:solidFill>
              </a:rPr>
              <a:t>The most common types of social enterprises in the partner countries 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260"/>
              <a:buChar char="◈"/>
            </a:pPr>
            <a:r>
              <a:rPr lang="en-GB" sz="1800">
                <a:solidFill>
                  <a:srgbClr val="C87D0E"/>
                </a:solidFill>
              </a:rPr>
              <a:t>The role of teams in start-ups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260"/>
              <a:buChar char="◈"/>
            </a:pPr>
            <a:r>
              <a:rPr lang="en-GB" sz="1800">
                <a:solidFill>
                  <a:srgbClr val="C87D0E"/>
                </a:solidFill>
              </a:rPr>
              <a:t>EU policies, programs and funding schemes prompting SE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260"/>
              <a:buChar char="◈"/>
            </a:pPr>
            <a:r>
              <a:rPr lang="en-GB" sz="1800">
                <a:solidFill>
                  <a:srgbClr val="C87D0E"/>
                </a:solidFill>
              </a:rPr>
              <a:t>Percentages of active social enterprises in partner countries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260"/>
              <a:buChar char="◈"/>
            </a:pPr>
            <a:r>
              <a:rPr lang="en-GB" sz="1800">
                <a:solidFill>
                  <a:srgbClr val="C87D0E"/>
                </a:solidFill>
              </a:rPr>
              <a:t>Social Start-ups (definition, statistics of social star-ups in partner countries)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260"/>
              <a:buChar char="◈"/>
            </a:pPr>
            <a:r>
              <a:rPr lang="en-GB" sz="1800">
                <a:solidFill>
                  <a:srgbClr val="C87D0E"/>
                </a:solidFill>
              </a:rPr>
              <a:t>Factors driving young people to social entrepreneurship and obstacles they might face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"/>
          <p:cNvSpPr txBox="1"/>
          <p:nvPr>
            <p:ph type="title"/>
          </p:nvPr>
        </p:nvSpPr>
        <p:spPr>
          <a:xfrm>
            <a:off x="913795" y="13335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140"/>
              <a:buFont typeface="Sorts Mill Goudy"/>
              <a:buNone/>
            </a:pPr>
            <a:r>
              <a:rPr lang="en-GB" sz="4140">
                <a:solidFill>
                  <a:srgbClr val="855309"/>
                </a:solidFill>
              </a:rPr>
              <a:t>Content of the Methodological Guide Part 1</a:t>
            </a:r>
            <a:endParaRPr/>
          </a:p>
        </p:txBody>
      </p:sp>
      <p:sp>
        <p:nvSpPr>
          <p:cNvPr id="285" name="Google Shape;285;p8"/>
          <p:cNvSpPr txBox="1"/>
          <p:nvPr>
            <p:ph idx="1" type="body"/>
          </p:nvPr>
        </p:nvSpPr>
        <p:spPr>
          <a:xfrm>
            <a:off x="913795" y="1409700"/>
            <a:ext cx="10735280" cy="4686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8001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80"/>
              <a:buChar char="◈"/>
            </a:pPr>
            <a:r>
              <a:rPr b="1"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Summary of the project	5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Overview of the project	5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Objectives of O1 Methodological guide of INSPIRE project	7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Methodology undertaken for O1 Part 1	8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57200" lvl="0" marL="8001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80"/>
              <a:buChar char="◈"/>
            </a:pPr>
            <a:r>
              <a:rPr b="1"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Unemployment of youth	9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Overview of unemployment rate of young people in Europe	9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Greece unemployment status	9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Cyprus unemployment status	10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Spain unemployment status	11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94970" lvl="0" marL="8001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80"/>
              <a:buNone/>
            </a:pPr>
            <a:r>
              <a:t/>
            </a:r>
            <a:endParaRPr b="1" sz="1400" u="sng" cap="small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  <a:hlinkClick r:id="rId1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457200" lvl="0" marL="8001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80"/>
              <a:buChar char="◈"/>
            </a:pPr>
            <a:r>
              <a:rPr b="1"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Entrepreneurship as a solution to improve employment of youth	13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Definition of entrepreneurship	13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Young people can become good entrepreneurs	15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Definition of start-ups	16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lang="en-GB" sz="1400" u="sng" cap="small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Start-ups in the partner countries	16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524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i="1" lang="en-GB" sz="1400" u="sng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Start-ups in Greece	16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524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i="1" lang="en-GB" sz="1400" u="sng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Start-ups in Cyprus	18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52400" lvl="0" marL="457200" rtl="0" algn="just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SzPts val="980"/>
              <a:buChar char="◈"/>
            </a:pPr>
            <a:r>
              <a:rPr i="1" lang="en-GB" sz="1400" u="sng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Start-ups in Spain	20</a:t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/>
          <p:nvPr>
            <p:ph type="title"/>
          </p:nvPr>
        </p:nvSpPr>
        <p:spPr>
          <a:xfrm>
            <a:off x="919119" y="390525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40"/>
              <a:buFont typeface="Sorts Mill Goudy"/>
              <a:buNone/>
            </a:pPr>
            <a:r>
              <a:rPr lang="en-GB" sz="4140"/>
              <a:t>“</a:t>
            </a:r>
            <a:r>
              <a:rPr i="1" lang="en-GB" sz="4140"/>
              <a:t>Courage plus prudence yields enterprise</a:t>
            </a:r>
            <a:r>
              <a:rPr lang="en-GB" sz="4140"/>
              <a:t>.” (McCloskey, 2011, p.4)</a:t>
            </a:r>
            <a:br>
              <a:rPr lang="en-GB" sz="4140"/>
            </a:br>
            <a:endParaRPr sz="4140"/>
          </a:p>
        </p:txBody>
      </p:sp>
      <p:pic>
        <p:nvPicPr>
          <p:cNvPr id="291" name="Google Shape;291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3422" y="1571625"/>
            <a:ext cx="5221584" cy="411797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ateVTI">
  <a:themeElements>
    <a:clrScheme name="Custom 35">
      <a:dk1>
        <a:srgbClr val="000000"/>
      </a:dk1>
      <a:lt1>
        <a:srgbClr val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ateVTI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2020-11-12T09:14:28Z</dcterms:created>
  <dc:creator>Georgia Solomonidou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