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1"/>
  </p:notesMasterIdLst>
  <p:sldIdLst>
    <p:sldId id="278" r:id="rId5"/>
    <p:sldId id="300" r:id="rId6"/>
    <p:sldId id="303" r:id="rId7"/>
    <p:sldId id="302" r:id="rId8"/>
    <p:sldId id="301" r:id="rId9"/>
    <p:sldId id="29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orgia Solomonidou" initials="GS" lastIdx="1" clrIdx="0">
    <p:extLst>
      <p:ext uri="{19B8F6BF-5375-455C-9EA6-DF929625EA0E}">
        <p15:presenceInfo xmlns:p15="http://schemas.microsoft.com/office/powerpoint/2012/main" userId="385755c5c625bb5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5" autoAdjust="0"/>
    <p:restoredTop sz="94619" autoAdjust="0"/>
  </p:normalViewPr>
  <p:slideViewPr>
    <p:cSldViewPr snapToGrid="0">
      <p:cViewPr varScale="1">
        <p:scale>
          <a:sx n="115" d="100"/>
          <a:sy n="115" d="100"/>
        </p:scale>
        <p:origin x="245" y="8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01546-198A-4195-BCF8-F0FF54C90E5E}" type="datetimeFigureOut">
              <a:rPr lang="en-US" smtClean="0"/>
              <a:t>11/19/2020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DE88F-1F85-4A27-9D34-D74A50E7B0D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091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035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944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690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8490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8035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2C6CA5-A795-4698-B32B-E4285F82DF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24864" y="6133603"/>
            <a:ext cx="2371725" cy="6970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995859-C275-4D0D-85F6-B3E016D4131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6103" y="5941300"/>
            <a:ext cx="2371726" cy="89567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DAE921-3EE9-4F7C-8CA3-EC6229857E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55203" y="6076778"/>
            <a:ext cx="2175857" cy="69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746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502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85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529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092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6478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25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B7E89C-FA47-4FF6-91A2-C6C437A0B5C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103" y="5941300"/>
            <a:ext cx="2371726" cy="8956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1301E9-CB2D-4ADA-94F9-333F122AA4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55203" y="6076778"/>
            <a:ext cx="2175857" cy="6970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D5989E-12D7-4749-BF02-61C2358BF5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624864" y="6133603"/>
            <a:ext cx="2371725" cy="69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865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20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20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94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130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55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5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11/19/2020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978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hyperlink" Target="https://www.youtube.com/watch?v=GNvLpfXCge8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hyperlink" Target="https://www.google.com/search?q=sample+persona+for+social+cause&amp;sxsrf=ALeKk03OSZTJ79Eqck6RH3n4vEmznOoq_g:1605268660827&amp;tbm=isch&amp;source=iu&amp;ictx=1&amp;fir=XgnqWJiVEC496M%252CHeD5jlXVBHm0wM%252C_&amp;vet=1&amp;usg=AI4_-kQRfsXOi89Z8QmDDGgGufTSBRHopQ&amp;sa=X&amp;ved=2ahUKEwijq7Diu__sAhXozoUKHezrCAcQ9QF6BAgSEAY#imgrc=XgnqWJiVEC496M" TargetMode="Externa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ninety.com/insurance-innovation-persona-template/" TargetMode="External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dollarsandsense.sg/5-insurance-sales-tactics-that-singaporeans-keep-falling-for/" TargetMode="External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1.jpeg"/><Relationship Id="rId9" Type="http://schemas.openxmlformats.org/officeDocument/2006/relationships/hyperlink" Target="https://creativecommons.org/licenses/by-nc-nd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" name="Freeform 5">
            <a:extLst>
              <a:ext uri="{FF2B5EF4-FFF2-40B4-BE49-F238E27FC236}">
                <a16:creationId xmlns:a16="http://schemas.microsoft.com/office/drawing/2014/main" id="{FE469E50-3893-4ED6-92BA-2985C32B0C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7131809" y="1385982"/>
            <a:ext cx="4031414" cy="4100418"/>
          </a:xfrm>
          <a:custGeom>
            <a:avLst/>
            <a:gdLst>
              <a:gd name="T0" fmla="*/ 1577 w 1601"/>
              <a:gd name="T1" fmla="*/ 0 h 696"/>
              <a:gd name="T2" fmla="*/ 833 w 1601"/>
              <a:gd name="T3" fmla="*/ 0 h 696"/>
              <a:gd name="T4" fmla="*/ 768 w 1601"/>
              <a:gd name="T5" fmla="*/ 0 h 696"/>
              <a:gd name="T6" fmla="*/ 24 w 1601"/>
              <a:gd name="T7" fmla="*/ 0 h 696"/>
              <a:gd name="T8" fmla="*/ 0 w 1601"/>
              <a:gd name="T9" fmla="*/ 27 h 696"/>
              <a:gd name="T10" fmla="*/ 0 w 1601"/>
              <a:gd name="T11" fmla="*/ 669 h 696"/>
              <a:gd name="T12" fmla="*/ 24 w 1601"/>
              <a:gd name="T13" fmla="*/ 696 h 696"/>
              <a:gd name="T14" fmla="*/ 768 w 1601"/>
              <a:gd name="T15" fmla="*/ 696 h 696"/>
              <a:gd name="T16" fmla="*/ 833 w 1601"/>
              <a:gd name="T17" fmla="*/ 696 h 696"/>
              <a:gd name="T18" fmla="*/ 1577 w 1601"/>
              <a:gd name="T19" fmla="*/ 696 h 696"/>
              <a:gd name="T20" fmla="*/ 1601 w 1601"/>
              <a:gd name="T21" fmla="*/ 669 h 696"/>
              <a:gd name="T22" fmla="*/ 1601 w 1601"/>
              <a:gd name="T23" fmla="*/ 27 h 696"/>
              <a:gd name="T24" fmla="*/ 1577 w 1601"/>
              <a:gd name="T25" fmla="*/ 0 h 6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601" h="696">
                <a:moveTo>
                  <a:pt x="1577" y="0"/>
                </a:moveTo>
                <a:cubicBezTo>
                  <a:pt x="833" y="0"/>
                  <a:pt x="833" y="0"/>
                  <a:pt x="833" y="0"/>
                </a:cubicBezTo>
                <a:cubicBezTo>
                  <a:pt x="768" y="0"/>
                  <a:pt x="768" y="0"/>
                  <a:pt x="768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2"/>
                  <a:pt x="0" y="27"/>
                </a:cubicBezTo>
                <a:cubicBezTo>
                  <a:pt x="0" y="669"/>
                  <a:pt x="0" y="669"/>
                  <a:pt x="0" y="669"/>
                </a:cubicBezTo>
                <a:cubicBezTo>
                  <a:pt x="0" y="684"/>
                  <a:pt x="11" y="696"/>
                  <a:pt x="24" y="696"/>
                </a:cubicBezTo>
                <a:cubicBezTo>
                  <a:pt x="768" y="696"/>
                  <a:pt x="768" y="696"/>
                  <a:pt x="768" y="696"/>
                </a:cubicBezTo>
                <a:cubicBezTo>
                  <a:pt x="833" y="696"/>
                  <a:pt x="833" y="696"/>
                  <a:pt x="833" y="696"/>
                </a:cubicBezTo>
                <a:cubicBezTo>
                  <a:pt x="1577" y="696"/>
                  <a:pt x="1577" y="696"/>
                  <a:pt x="1577" y="696"/>
                </a:cubicBezTo>
                <a:cubicBezTo>
                  <a:pt x="1590" y="696"/>
                  <a:pt x="1601" y="684"/>
                  <a:pt x="1601" y="669"/>
                </a:cubicBezTo>
                <a:cubicBezTo>
                  <a:pt x="1601" y="27"/>
                  <a:pt x="1601" y="27"/>
                  <a:pt x="1601" y="27"/>
                </a:cubicBezTo>
                <a:cubicBezTo>
                  <a:pt x="1601" y="12"/>
                  <a:pt x="1590" y="0"/>
                  <a:pt x="1577" y="0"/>
                </a:cubicBezTo>
                <a:close/>
              </a:path>
            </a:pathLst>
          </a:cu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89962" y="1673524"/>
            <a:ext cx="3485073" cy="2420504"/>
          </a:xfrm>
        </p:spPr>
        <p:txBody>
          <a:bodyPr>
            <a:normAutofit/>
          </a:bodyPr>
          <a:lstStyle/>
          <a:p>
            <a:pPr algn="l"/>
            <a:r>
              <a:rPr lang="en-US" sz="4000" dirty="0"/>
              <a:t>Title Lorem Ipsum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89965" y="4157933"/>
            <a:ext cx="3485072" cy="1026544"/>
          </a:xfrm>
        </p:spPr>
        <p:txBody>
          <a:bodyPr>
            <a:normAutofit/>
          </a:bodyPr>
          <a:lstStyle/>
          <a:p>
            <a:pPr algn="l"/>
            <a:r>
              <a:rPr lang="en-US" sz="2300" dirty="0"/>
              <a:t>Sit Dolor Amet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A1C807-B9AD-4C9B-BF9F-60F0342899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0"/>
            <a:ext cx="12192001" cy="68579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54FD322-692A-4890-882B-563A791B3B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704747"/>
            <a:ext cx="12192000" cy="481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884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lum bright="70000" contrast="-7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3640822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8631" y="1273040"/>
            <a:ext cx="7965347" cy="3465946"/>
          </a:xfrm>
        </p:spPr>
        <p:txBody>
          <a:bodyPr anchor="b">
            <a:normAutofit/>
          </a:bodyPr>
          <a:lstStyle/>
          <a:p>
            <a:pPr algn="l"/>
            <a:r>
              <a:rPr lang="en-US" sz="2800" b="1" u="sng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Video explaining Persona: </a:t>
            </a:r>
            <a:br>
              <a:rPr lang="en-US" sz="2800" b="1" u="sng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</a:br>
            <a:br>
              <a:rPr lang="en-US" sz="2800" dirty="0">
                <a:solidFill>
                  <a:schemeClr val="tx2">
                    <a:lumMod val="50000"/>
                  </a:schemeClr>
                </a:solidFill>
                <a:latin typeface="Abadi" panose="020B0604020104020204" pitchFamily="34" charset="0"/>
              </a:rPr>
            </a:b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badi" panose="020B0604020104020204" pitchFamily="34" charset="0"/>
                <a:hlinkClick r:id="rId7"/>
              </a:rPr>
              <a:t>https://www.youtube.com/watch?v=GNvLpfXCge8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br>
              <a:rPr lang="es-ES" sz="2800" b="1" dirty="0">
                <a:solidFill>
                  <a:schemeClr val="tx2">
                    <a:lumMod val="50000"/>
                  </a:schemeClr>
                </a:solidFill>
                <a:effectLst/>
              </a:rPr>
            </a:br>
            <a:br>
              <a:rPr lang="es-ES" sz="2800" b="1" dirty="0">
                <a:solidFill>
                  <a:schemeClr val="tx2">
                    <a:lumMod val="50000"/>
                  </a:schemeClr>
                </a:solidFill>
                <a:effectLst/>
              </a:rPr>
            </a:b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F0C9E8-672B-415A-B05A-A5B1332AD0C1}"/>
              </a:ext>
            </a:extLst>
          </p:cNvPr>
          <p:cNvSpPr txBox="1"/>
          <p:nvPr/>
        </p:nvSpPr>
        <p:spPr>
          <a:xfrm>
            <a:off x="3970789" y="1657351"/>
            <a:ext cx="8077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Goudy Old Style"/>
                <a:ea typeface="+mn-ea"/>
                <a:cs typeface="+mn-cs"/>
              </a:rPr>
              <a:t>Persona Canva</a:t>
            </a:r>
          </a:p>
        </p:txBody>
      </p:sp>
    </p:spTree>
    <p:extLst>
      <p:ext uri="{BB962C8B-B14F-4D97-AF65-F5344CB8AC3E}">
        <p14:creationId xmlns:p14="http://schemas.microsoft.com/office/powerpoint/2010/main" val="3947215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lum bright="70000" contrast="-7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3640822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8631" y="1273039"/>
            <a:ext cx="7965347" cy="4800589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sz="2800" b="1" u="sng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Activity Title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: </a:t>
            </a:r>
            <a:r>
              <a:rPr lang="en-US" sz="2800" dirty="0">
                <a:solidFill>
                  <a:schemeClr val="tx2">
                    <a:lumMod val="50000"/>
                  </a:schemeClr>
                </a:solidFill>
                <a:latin typeface="Abadi" panose="020B0604020104020204" pitchFamily="34" charset="0"/>
              </a:rPr>
              <a:t> </a:t>
            </a:r>
            <a:br>
              <a:rPr lang="en-US" sz="2800" dirty="0">
                <a:solidFill>
                  <a:schemeClr val="tx2">
                    <a:lumMod val="50000"/>
                  </a:schemeClr>
                </a:solidFill>
                <a:latin typeface="Abadi" panose="020B0604020104020204" pitchFamily="34" charset="0"/>
              </a:rPr>
            </a:br>
            <a:br>
              <a:rPr lang="en-US" sz="2800" dirty="0">
                <a:solidFill>
                  <a:schemeClr val="tx2">
                    <a:lumMod val="50000"/>
                  </a:schemeClr>
                </a:solidFill>
                <a:latin typeface="Abadi" panose="020B0604020104020204" pitchFamily="34" charset="0"/>
              </a:rPr>
            </a:br>
            <a:r>
              <a:rPr lang="es-ES" sz="2800" b="1" dirty="0" err="1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Create</a:t>
            </a:r>
            <a:r>
              <a:rPr lang="es-ES" sz="2800" b="1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s-ES" sz="2800" b="1" dirty="0" err="1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your</a:t>
            </a:r>
            <a:r>
              <a:rPr lang="es-ES" sz="2800" b="1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 persona </a:t>
            </a:r>
            <a:r>
              <a:rPr lang="es-ES" sz="2800" b="1" dirty="0" err="1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for</a:t>
            </a:r>
            <a:r>
              <a:rPr lang="es-ES" sz="2800" b="1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s-ES" sz="2800" b="1" dirty="0" err="1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the</a:t>
            </a:r>
            <a:r>
              <a:rPr lang="es-ES" sz="2800" b="1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 cause </a:t>
            </a:r>
            <a:r>
              <a:rPr lang="es-ES" sz="2800" b="1" dirty="0" err="1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of</a:t>
            </a:r>
            <a:r>
              <a:rPr lang="es-ES" sz="2800" b="1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s-ES" sz="2800" b="1" dirty="0" err="1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your</a:t>
            </a:r>
            <a:r>
              <a:rPr lang="es-ES" sz="2800" b="1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 social </a:t>
            </a:r>
            <a:r>
              <a:rPr lang="es-ES" sz="2800" b="1" dirty="0" err="1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entrepreneurship</a:t>
            </a:r>
            <a:r>
              <a:rPr lang="es-ES" sz="2800" b="1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.</a:t>
            </a:r>
            <a:br>
              <a:rPr lang="es-ES" sz="2800" b="1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</a:br>
            <a:br>
              <a:rPr lang="es-ES" sz="2800" b="1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</a:br>
            <a:br>
              <a:rPr lang="es-ES" sz="2800" b="1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</a:br>
            <a:r>
              <a:rPr lang="es-ES" sz="2800" b="1" u="sng" dirty="0" err="1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Aim</a:t>
            </a:r>
            <a:r>
              <a:rPr lang="es-ES" sz="2800" b="1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: </a:t>
            </a:r>
            <a:br>
              <a:rPr lang="es-ES" sz="2800" b="1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</a:br>
            <a:br>
              <a:rPr lang="es-ES" sz="2800" b="1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</a:br>
            <a:r>
              <a:rPr lang="es-ES" sz="2800" b="1" dirty="0" err="1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To</a:t>
            </a:r>
            <a:r>
              <a:rPr lang="es-ES" sz="2800" b="1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s-ES" sz="2800" b="1" dirty="0" err="1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understand</a:t>
            </a:r>
            <a:r>
              <a:rPr lang="es-ES" sz="2800" b="1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s-ES" sz="2800" b="1" dirty="0" err="1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the</a:t>
            </a:r>
            <a:r>
              <a:rPr lang="es-ES" sz="2800" b="1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s-ES" sz="2800" b="1" dirty="0" err="1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needs</a:t>
            </a:r>
            <a:r>
              <a:rPr lang="es-ES" sz="2800" b="1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s-ES" sz="2800" b="1" dirty="0" err="1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of</a:t>
            </a:r>
            <a:r>
              <a:rPr lang="es-ES" sz="2800" b="1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s-ES" sz="2800" b="1" dirty="0" err="1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your</a:t>
            </a:r>
            <a:r>
              <a:rPr lang="es-ES" sz="2800" b="1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 target </a:t>
            </a:r>
            <a:r>
              <a:rPr lang="es-ES" sz="2800" b="1" dirty="0" err="1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group</a:t>
            </a:r>
            <a:r>
              <a:rPr lang="es-ES" sz="2800" b="1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 in Social Media </a:t>
            </a:r>
            <a:r>
              <a:rPr lang="es-ES" sz="2800" b="1" dirty="0" err="1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which</a:t>
            </a:r>
            <a:r>
              <a:rPr lang="es-ES" sz="2800" b="1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s-ES" sz="2800" b="1" dirty="0" err="1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is</a:t>
            </a:r>
            <a:r>
              <a:rPr lang="es-ES" sz="2800" b="1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s-ES" sz="2800" b="1" dirty="0" err="1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relevant</a:t>
            </a:r>
            <a:r>
              <a:rPr lang="es-ES" sz="2800" b="1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 </a:t>
            </a:r>
            <a:r>
              <a:rPr lang="es-ES" sz="2800" b="1" dirty="0" err="1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to</a:t>
            </a:r>
            <a:r>
              <a:rPr lang="es-ES" sz="2800" b="1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 a cause</a:t>
            </a:r>
            <a:br>
              <a:rPr lang="es-ES" sz="2800" b="1" dirty="0">
                <a:solidFill>
                  <a:schemeClr val="tx2">
                    <a:lumMod val="50000"/>
                  </a:schemeClr>
                </a:solidFill>
                <a:effectLst/>
              </a:rPr>
            </a:br>
            <a:br>
              <a:rPr lang="es-ES" sz="2800" b="1" dirty="0">
                <a:solidFill>
                  <a:schemeClr val="tx2">
                    <a:lumMod val="50000"/>
                  </a:schemeClr>
                </a:solidFill>
                <a:effectLst/>
              </a:rPr>
            </a:br>
            <a:r>
              <a:rPr lang="es-ES" sz="2800" b="1" u="sng" dirty="0" err="1">
                <a:solidFill>
                  <a:schemeClr val="tx2">
                    <a:lumMod val="50000"/>
                  </a:schemeClr>
                </a:solidFill>
                <a:effectLst/>
                <a:hlinkClick r:id="rId7"/>
              </a:rPr>
              <a:t>Samples</a:t>
            </a:r>
            <a:br>
              <a:rPr lang="es-ES" sz="2800" b="1" dirty="0">
                <a:solidFill>
                  <a:schemeClr val="tx2">
                    <a:lumMod val="50000"/>
                  </a:schemeClr>
                </a:solidFill>
                <a:effectLst/>
              </a:rPr>
            </a:br>
            <a:br>
              <a:rPr lang="es-ES" sz="2800" b="1" dirty="0">
                <a:solidFill>
                  <a:schemeClr val="tx2">
                    <a:lumMod val="50000"/>
                  </a:schemeClr>
                </a:solidFill>
                <a:effectLst/>
              </a:rPr>
            </a:b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F0C9E8-672B-415A-B05A-A5B1332AD0C1}"/>
              </a:ext>
            </a:extLst>
          </p:cNvPr>
          <p:cNvSpPr txBox="1"/>
          <p:nvPr/>
        </p:nvSpPr>
        <p:spPr>
          <a:xfrm>
            <a:off x="4114800" y="1435100"/>
            <a:ext cx="8077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46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lum bright="70000" contrast="-7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3640822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1762" y="511039"/>
            <a:ext cx="7965347" cy="4800589"/>
          </a:xfrm>
        </p:spPr>
        <p:txBody>
          <a:bodyPr anchor="b">
            <a:normAutofit/>
          </a:bodyPr>
          <a:lstStyle/>
          <a:p>
            <a:pPr algn="l"/>
            <a:r>
              <a:rPr lang="en-GB" sz="2800" b="1" u="sng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Social Enterprise:</a:t>
            </a:r>
            <a:br>
              <a:rPr lang="en-GB" sz="2800" b="1" u="sng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</a:br>
            <a:br>
              <a:rPr lang="en-GB" sz="2800" b="1" u="sng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</a:br>
            <a:r>
              <a:rPr lang="en-GB" sz="2800" b="1" u="sng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YFH </a:t>
            </a:r>
            <a:r>
              <a:rPr lang="en-GB" sz="2800" b="1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: Young Families Helping Each Other</a:t>
            </a:r>
            <a:br>
              <a:rPr lang="en-GB" sz="2800" b="1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</a:br>
            <a:br>
              <a:rPr lang="en-GB" sz="2800" b="1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</a:br>
            <a:r>
              <a:rPr lang="en-GB" sz="2800" b="1" u="sng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Cause of Social media campaign</a:t>
            </a:r>
            <a:r>
              <a:rPr lang="en-GB" sz="2800" b="1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  <a:t>: Gather clothes for new-borns</a:t>
            </a:r>
            <a:br>
              <a:rPr lang="en-GB" sz="2800" b="1" u="sng" dirty="0">
                <a:solidFill>
                  <a:schemeClr val="tx2">
                    <a:lumMod val="50000"/>
                  </a:schemeClr>
                </a:solidFill>
                <a:effectLst/>
                <a:latin typeface="Abadi" panose="020B0604020104020204" pitchFamily="34" charset="0"/>
              </a:rPr>
            </a:br>
            <a:br>
              <a:rPr lang="es-ES" sz="2800" b="1" dirty="0">
                <a:solidFill>
                  <a:schemeClr val="tx2">
                    <a:lumMod val="50000"/>
                  </a:schemeClr>
                </a:solidFill>
                <a:effectLst/>
              </a:rPr>
            </a:br>
            <a:br>
              <a:rPr lang="es-ES" sz="2800" b="1" dirty="0">
                <a:solidFill>
                  <a:schemeClr val="tx2">
                    <a:lumMod val="50000"/>
                  </a:schemeClr>
                </a:solidFill>
                <a:effectLst/>
              </a:rPr>
            </a:b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F0C9E8-672B-415A-B05A-A5B1332AD0C1}"/>
              </a:ext>
            </a:extLst>
          </p:cNvPr>
          <p:cNvSpPr txBox="1"/>
          <p:nvPr/>
        </p:nvSpPr>
        <p:spPr>
          <a:xfrm>
            <a:off x="4114800" y="1435100"/>
            <a:ext cx="8077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096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lum bright="70000" contrast="-70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3640822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6F0C9E8-672B-415A-B05A-A5B1332AD0C1}"/>
              </a:ext>
            </a:extLst>
          </p:cNvPr>
          <p:cNvSpPr txBox="1"/>
          <p:nvPr/>
        </p:nvSpPr>
        <p:spPr>
          <a:xfrm>
            <a:off x="4114800" y="1435100"/>
            <a:ext cx="8077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1026" name="Picture 2" descr="Ninety's Insurance Innovation Persona Template | Ninety">
            <a:extLst>
              <a:ext uri="{FF2B5EF4-FFF2-40B4-BE49-F238E27FC236}">
                <a16:creationId xmlns:a16="http://schemas.microsoft.com/office/drawing/2014/main" id="{B4C74557-C20D-4E8F-A95B-CA5330AEB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409" y="0"/>
            <a:ext cx="100499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1609138-DEBE-4074-9390-40CAA6E8D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623" y="5508771"/>
            <a:ext cx="2131409" cy="1257300"/>
          </a:xfrm>
        </p:spPr>
        <p:txBody>
          <a:bodyPr>
            <a:normAutofit/>
          </a:bodyPr>
          <a:lstStyle/>
          <a:p>
            <a:r>
              <a:rPr lang="en-GB" sz="900" dirty="0"/>
              <a:t>Source: </a:t>
            </a:r>
            <a:r>
              <a:rPr lang="en-GB" sz="900" dirty="0">
                <a:hlinkClick r:id="rId8"/>
              </a:rPr>
              <a:t>https://ninety.com/insurance-innovation-persona-template/</a:t>
            </a:r>
            <a:r>
              <a:rPr lang="en-GB" sz="9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3042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" name="Rectangle 54">
            <a:extLst>
              <a:ext uri="{FF2B5EF4-FFF2-40B4-BE49-F238E27FC236}">
                <a16:creationId xmlns:a16="http://schemas.microsoft.com/office/drawing/2014/main" id="{0EF2A0DA-AE81-4A45-972E-646AC2870C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udy Old Style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B2D6DE-C9B5-4678-91EF-77E85F235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-8622" y="10"/>
            <a:ext cx="6096000" cy="685799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536FA4E-0152-4E27-91DA-0FC22D184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7026" y="1"/>
            <a:ext cx="5934973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559F60-4CE1-4E2F-86EA-1B60679F1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9720" y="665649"/>
            <a:ext cx="5129583" cy="970450"/>
          </a:xfrm>
        </p:spPr>
        <p:txBody>
          <a:bodyPr anchor="b">
            <a:normAutofit/>
          </a:bodyPr>
          <a:lstStyle/>
          <a:p>
            <a:pPr algn="l"/>
            <a:endParaRPr lang="en-US" sz="40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ACA6431-EAFB-409E-8396-C7CA162541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087378" y="0"/>
            <a:ext cx="6093974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F1E7D2D-D9F3-4DA5-A05E-9A6CA95B8AA7}"/>
              </a:ext>
            </a:extLst>
          </p:cNvPr>
          <p:cNvSpPr txBox="1"/>
          <p:nvPr/>
        </p:nvSpPr>
        <p:spPr>
          <a:xfrm>
            <a:off x="6438900" y="5080000"/>
            <a:ext cx="457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8" tooltip="http://dollarsandsense.sg/5-insurance-sales-tactics-that-singaporeans-keep-falling-for/"/>
              </a:rPr>
              <a:t>This Photo</a:t>
            </a:r>
            <a:r>
              <a:rPr lang="en-GB" sz="900" dirty="0"/>
              <a:t> by Unknown Author is licensed under </a:t>
            </a:r>
            <a:r>
              <a:rPr lang="en-GB" sz="900" dirty="0">
                <a:hlinkClick r:id="rId9" tooltip="https://creativecommons.org/licenses/by-nc-nd/3.0/"/>
              </a:rPr>
              <a:t>CC BY-NC-ND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5217151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Custom 35">
      <a:dk1>
        <a:sysClr val="windowText" lastClr="000000"/>
      </a:dk1>
      <a:lt1>
        <a:sysClr val="window" lastClr="FFFFFF"/>
      </a:lt1>
      <a:dk2>
        <a:srgbClr val="4E3B30"/>
      </a:dk2>
      <a:lt2>
        <a:srgbClr val="F4EDD8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2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3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4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5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ppt/theme/themeOverride6.xml><?xml version="1.0" encoding="utf-8"?>
<a:themeOverride xmlns:a="http://schemas.openxmlformats.org/drawingml/2006/main">
  <a:clrScheme name="Green">
    <a:dk1>
      <a:sysClr val="windowText" lastClr="000000"/>
    </a:dk1>
    <a:lt1>
      <a:sysClr val="window" lastClr="FFFFFF"/>
    </a:lt1>
    <a:dk2>
      <a:srgbClr val="455F51"/>
    </a:dk2>
    <a:lt2>
      <a:srgbClr val="E3DED1"/>
    </a:lt2>
    <a:accent1>
      <a:srgbClr val="549E39"/>
    </a:accent1>
    <a:accent2>
      <a:srgbClr val="8AB833"/>
    </a:accent2>
    <a:accent3>
      <a:srgbClr val="C0CF3A"/>
    </a:accent3>
    <a:accent4>
      <a:srgbClr val="029676"/>
    </a:accent4>
    <a:accent5>
      <a:srgbClr val="4AB5C4"/>
    </a:accent5>
    <a:accent6>
      <a:srgbClr val="0989B1"/>
    </a:accent6>
    <a:hlink>
      <a:srgbClr val="6B9F25"/>
    </a:hlink>
    <a:folHlink>
      <a:srgbClr val="BA690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0585E981-8C91-4205-A0C3-C991F42B4C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4B270AB-C138-415C-897E-3C24487DECF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4C00F4-06E9-43E3-AD97-88A857CEFA82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{FE1142EA-AB1B-4861-94FB-0F56384D95C6}tf55705232_win32</Template>
  <TotalTime>767</TotalTime>
  <Words>126</Words>
  <Application>Microsoft Office PowerPoint</Application>
  <PresentationFormat>Widescreen</PresentationFormat>
  <Paragraphs>13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Abadi</vt:lpstr>
      <vt:lpstr>Calibri</vt:lpstr>
      <vt:lpstr>Goudy Old Style</vt:lpstr>
      <vt:lpstr>Wingdings 2</vt:lpstr>
      <vt:lpstr>SlateVTI</vt:lpstr>
      <vt:lpstr>Title Lorem Ipsum</vt:lpstr>
      <vt:lpstr>Video explaining Persona:   https://www.youtube.com/watch?v=GNvLpfXCge8   </vt:lpstr>
      <vt:lpstr>Activity Title:    Create your persona for the cause of your social entrepreneurship.   Aim:   To understand the needs of your target group in Social Media which is relevant to a cause  Samples  </vt:lpstr>
      <vt:lpstr>Social Enterprise:  YFH : Young Families Helping Each Other  Cause of Social media campaign: Gather clothes for new-borns   </vt:lpstr>
      <vt:lpstr>Source: https://ninety.com/insurance-innovation-persona-template/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Lorem Ipsum</dc:title>
  <dc:creator>Georgia Solomonidou</dc:creator>
  <cp:lastModifiedBy>Georgia Solomonidou</cp:lastModifiedBy>
  <cp:revision>35</cp:revision>
  <dcterms:created xsi:type="dcterms:W3CDTF">2020-11-12T09:14:28Z</dcterms:created>
  <dcterms:modified xsi:type="dcterms:W3CDTF">2020-11-19T12:47:21Z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